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tif" ContentType="image/tif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860" r:id="rId1"/>
  </p:sldMasterIdLst>
  <p:handoutMasterIdLst>
    <p:handoutMasterId r:id="rId3"/>
  </p:handoutMasterIdLst>
  <p:sldIdLst>
    <p:sldId id="256" r:id="rId2"/>
  </p:sldIdLst>
  <p:sldSz cx="36576000" cy="27432000"/>
  <p:notesSz cx="6858000" cy="9144000"/>
  <p:defaultTextStyle>
    <a:defPPr>
      <a:defRPr lang="en-US"/>
    </a:defPPr>
    <a:lvl1pPr algn="l" rtl="0" fontAlgn="base">
      <a:spcBef>
        <a:spcPct val="0"/>
      </a:spcBef>
      <a:spcAft>
        <a:spcPct val="0"/>
      </a:spcAft>
      <a:defRPr sz="7600" kern="1200">
        <a:solidFill>
          <a:schemeClr val="tx1"/>
        </a:solidFill>
        <a:latin typeface="Arial" charset="0"/>
        <a:ea typeface="+mn-ea"/>
        <a:cs typeface="+mn-cs"/>
      </a:defRPr>
    </a:lvl1pPr>
    <a:lvl2pPr marL="457200" algn="l" rtl="0" fontAlgn="base">
      <a:spcBef>
        <a:spcPct val="0"/>
      </a:spcBef>
      <a:spcAft>
        <a:spcPct val="0"/>
      </a:spcAft>
      <a:defRPr sz="7600" kern="1200">
        <a:solidFill>
          <a:schemeClr val="tx1"/>
        </a:solidFill>
        <a:latin typeface="Arial" charset="0"/>
        <a:ea typeface="+mn-ea"/>
        <a:cs typeface="+mn-cs"/>
      </a:defRPr>
    </a:lvl2pPr>
    <a:lvl3pPr marL="914400" algn="l" rtl="0" fontAlgn="base">
      <a:spcBef>
        <a:spcPct val="0"/>
      </a:spcBef>
      <a:spcAft>
        <a:spcPct val="0"/>
      </a:spcAft>
      <a:defRPr sz="7600" kern="1200">
        <a:solidFill>
          <a:schemeClr val="tx1"/>
        </a:solidFill>
        <a:latin typeface="Arial" charset="0"/>
        <a:ea typeface="+mn-ea"/>
        <a:cs typeface="+mn-cs"/>
      </a:defRPr>
    </a:lvl3pPr>
    <a:lvl4pPr marL="1371600" algn="l" rtl="0" fontAlgn="base">
      <a:spcBef>
        <a:spcPct val="0"/>
      </a:spcBef>
      <a:spcAft>
        <a:spcPct val="0"/>
      </a:spcAft>
      <a:defRPr sz="7600" kern="1200">
        <a:solidFill>
          <a:schemeClr val="tx1"/>
        </a:solidFill>
        <a:latin typeface="Arial" charset="0"/>
        <a:ea typeface="+mn-ea"/>
        <a:cs typeface="+mn-cs"/>
      </a:defRPr>
    </a:lvl4pPr>
    <a:lvl5pPr marL="1828800" algn="l" rtl="0" fontAlgn="base">
      <a:spcBef>
        <a:spcPct val="0"/>
      </a:spcBef>
      <a:spcAft>
        <a:spcPct val="0"/>
      </a:spcAft>
      <a:defRPr sz="7600" kern="1200">
        <a:solidFill>
          <a:schemeClr val="tx1"/>
        </a:solidFill>
        <a:latin typeface="Arial" charset="0"/>
        <a:ea typeface="+mn-ea"/>
        <a:cs typeface="+mn-cs"/>
      </a:defRPr>
    </a:lvl5pPr>
    <a:lvl6pPr marL="2286000" algn="l" defTabSz="914400" rtl="0" eaLnBrk="1" latinLnBrk="0" hangingPunct="1">
      <a:defRPr sz="7600" kern="1200">
        <a:solidFill>
          <a:schemeClr val="tx1"/>
        </a:solidFill>
        <a:latin typeface="Arial" charset="0"/>
        <a:ea typeface="+mn-ea"/>
        <a:cs typeface="+mn-cs"/>
      </a:defRPr>
    </a:lvl6pPr>
    <a:lvl7pPr marL="2743200" algn="l" defTabSz="914400" rtl="0" eaLnBrk="1" latinLnBrk="0" hangingPunct="1">
      <a:defRPr sz="7600" kern="1200">
        <a:solidFill>
          <a:schemeClr val="tx1"/>
        </a:solidFill>
        <a:latin typeface="Arial" charset="0"/>
        <a:ea typeface="+mn-ea"/>
        <a:cs typeface="+mn-cs"/>
      </a:defRPr>
    </a:lvl7pPr>
    <a:lvl8pPr marL="3200400" algn="l" defTabSz="914400" rtl="0" eaLnBrk="1" latinLnBrk="0" hangingPunct="1">
      <a:defRPr sz="7600" kern="1200">
        <a:solidFill>
          <a:schemeClr val="tx1"/>
        </a:solidFill>
        <a:latin typeface="Arial" charset="0"/>
        <a:ea typeface="+mn-ea"/>
        <a:cs typeface="+mn-cs"/>
      </a:defRPr>
    </a:lvl8pPr>
    <a:lvl9pPr marL="3657600" algn="l" defTabSz="914400" rtl="0" eaLnBrk="1" latinLnBrk="0" hangingPunct="1">
      <a:defRPr sz="7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15:clr>
            <a:srgbClr val="A4A3A4"/>
          </p15:clr>
        </p15:guide>
        <p15:guide id="2" pos="229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CC"/>
    <a:srgbClr val="FFFFFF"/>
    <a:srgbClr val="FF9933"/>
    <a:srgbClr val="FFE05B"/>
    <a:srgbClr val="FFCC00"/>
    <a:srgbClr val="993366"/>
    <a:srgbClr val="FFCCFF"/>
    <a:srgbClr val="CCCCFF"/>
    <a:srgbClr val="ABD9BA"/>
    <a:srgbClr val="659B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1785" autoAdjust="0"/>
    <p:restoredTop sz="50000" autoAdjust="0"/>
  </p:normalViewPr>
  <p:slideViewPr>
    <p:cSldViewPr showGuides="1">
      <p:cViewPr>
        <p:scale>
          <a:sx n="70" d="100"/>
          <a:sy n="70" d="100"/>
        </p:scale>
        <p:origin x="144" y="144"/>
      </p:cViewPr>
      <p:guideLst>
        <p:guide orient="horz"/>
        <p:guide pos="22992"/>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51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51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51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DED6C95-7F5B-4CD5-84FC-DE3B60B2528C}" type="slidenum">
              <a:rPr lang="en-US"/>
              <a:pPr>
                <a:defRPr/>
              </a:pPr>
              <a:t>‹#›</a:t>
            </a:fld>
            <a:endParaRPr lang="en-US"/>
          </a:p>
        </p:txBody>
      </p:sp>
    </p:spTree>
    <p:extLst>
      <p:ext uri="{BB962C8B-B14F-4D97-AF65-F5344CB8AC3E}">
        <p14:creationId xmlns:p14="http://schemas.microsoft.com/office/powerpoint/2010/main" val="1674209424"/>
      </p:ext>
    </p:extLst>
  </p:cSld>
  <p:clrMap bg1="lt1" tx1="dk1" bg2="lt2" tx2="dk2" accent1="accent1" accent2="accent2" accent3="accent3" accent4="accent4" accent5="accent5" accent6="accent6" hlink="hlink" folHlink="folHlink"/>
</p:handoutMaster>
</file>

<file path=ppt/media/image1.jpg>
</file>

<file path=ppt/media/image10.tif>
</file>

<file path=ppt/media/image11.png>
</file>

<file path=ppt/media/image12.tif>
</file>

<file path=ppt/media/image2.jpg>
</file>

<file path=ppt/media/image3.png>
</file>

<file path=ppt/media/image4.tiff>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ounded Rectangle 6"/>
          <p:cNvSpPr/>
          <p:nvPr userDrawn="1"/>
        </p:nvSpPr>
        <p:spPr>
          <a:xfrm>
            <a:off x="762000" y="762000"/>
            <a:ext cx="35052000" cy="3352800"/>
          </a:xfrm>
          <a:prstGeom prst="roundRect">
            <a:avLst/>
          </a:prstGeom>
          <a:solidFill>
            <a:srgbClr val="FFFFFF">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userDrawn="1"/>
        </p:nvSpPr>
        <p:spPr>
          <a:xfrm>
            <a:off x="766916" y="4572000"/>
            <a:ext cx="35052000" cy="22174200"/>
          </a:xfrm>
          <a:prstGeom prst="roundRect">
            <a:avLst>
              <a:gd name="adj" fmla="val 3005"/>
            </a:avLst>
          </a:prstGeom>
          <a:solidFill>
            <a:srgbClr val="FFFFFF">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743200" y="8521710"/>
            <a:ext cx="31089600" cy="5880100"/>
          </a:xfrm>
        </p:spPr>
        <p:txBody>
          <a:bodyPr/>
          <a:lstStyle/>
          <a:p>
            <a:r>
              <a:rPr lang="en-US" smtClean="0"/>
              <a:t>Click to edit Master title style</a:t>
            </a:r>
            <a:endParaRPr lang="en-US"/>
          </a:p>
        </p:txBody>
      </p:sp>
      <p:sp>
        <p:nvSpPr>
          <p:cNvPr id="3" name="Subtitle 2"/>
          <p:cNvSpPr>
            <a:spLocks noGrp="1"/>
          </p:cNvSpPr>
          <p:nvPr>
            <p:ph type="subTitle" idx="1"/>
          </p:nvPr>
        </p:nvSpPr>
        <p:spPr>
          <a:xfrm>
            <a:off x="5486400" y="15544800"/>
            <a:ext cx="25603200" cy="7010400"/>
          </a:xfrm>
        </p:spPr>
        <p:txBody>
          <a:bodyPr/>
          <a:lstStyle>
            <a:lvl1pPr marL="0" indent="0" algn="ctr">
              <a:buNone/>
              <a:defRPr>
                <a:solidFill>
                  <a:schemeClr val="tx1">
                    <a:tint val="75000"/>
                  </a:schemeClr>
                </a:solidFill>
              </a:defRPr>
            </a:lvl1pPr>
            <a:lvl2pPr marL="1828800" indent="0" algn="ctr">
              <a:buNone/>
              <a:defRPr>
                <a:solidFill>
                  <a:schemeClr val="tx1">
                    <a:tint val="75000"/>
                  </a:schemeClr>
                </a:solidFill>
              </a:defRPr>
            </a:lvl2pPr>
            <a:lvl3pPr marL="3657600" indent="0" algn="ctr">
              <a:buNone/>
              <a:defRPr>
                <a:solidFill>
                  <a:schemeClr val="tx1">
                    <a:tint val="75000"/>
                  </a:schemeClr>
                </a:solidFill>
              </a:defRPr>
            </a:lvl3pPr>
            <a:lvl4pPr marL="5486400" indent="0" algn="ctr">
              <a:buNone/>
              <a:defRPr>
                <a:solidFill>
                  <a:schemeClr val="tx1">
                    <a:tint val="75000"/>
                  </a:schemeClr>
                </a:solidFill>
              </a:defRPr>
            </a:lvl4pPr>
            <a:lvl5pPr marL="7315200" indent="0" algn="ctr">
              <a:buNone/>
              <a:defRPr>
                <a:solidFill>
                  <a:schemeClr val="tx1">
                    <a:tint val="75000"/>
                  </a:schemeClr>
                </a:solidFill>
              </a:defRPr>
            </a:lvl5pPr>
            <a:lvl6pPr marL="9144000" indent="0" algn="ctr">
              <a:buNone/>
              <a:defRPr>
                <a:solidFill>
                  <a:schemeClr val="tx1">
                    <a:tint val="75000"/>
                  </a:schemeClr>
                </a:solidFill>
              </a:defRPr>
            </a:lvl6pPr>
            <a:lvl7pPr marL="10972800" indent="0" algn="ctr">
              <a:buNone/>
              <a:defRPr>
                <a:solidFill>
                  <a:schemeClr val="tx1">
                    <a:tint val="75000"/>
                  </a:schemeClr>
                </a:solidFill>
              </a:defRPr>
            </a:lvl7pPr>
            <a:lvl8pPr marL="12801600" indent="0" algn="ctr">
              <a:buNone/>
              <a:defRPr>
                <a:solidFill>
                  <a:schemeClr val="tx1">
                    <a:tint val="75000"/>
                  </a:schemeClr>
                </a:solidFill>
              </a:defRPr>
            </a:lvl8pPr>
            <a:lvl9pPr marL="146304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FA8B9C2-5310-4BB9-9813-A09C029CA706}" type="slidenum">
              <a:rPr lang="en-US" smtClean="0"/>
              <a:pPr>
                <a:defRPr/>
              </a:pPr>
              <a:t>‹#›</a:t>
            </a:fld>
            <a:endParaRPr lang="en-US"/>
          </a:p>
        </p:txBody>
      </p:sp>
    </p:spTree>
    <p:extLst>
      <p:ext uri="{BB962C8B-B14F-4D97-AF65-F5344CB8AC3E}">
        <p14:creationId xmlns:p14="http://schemas.microsoft.com/office/powerpoint/2010/main" val="354794338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8C5A76A-75F9-453D-90F1-B546D34A8437}" type="slidenum">
              <a:rPr lang="en-US" smtClean="0"/>
              <a:pPr>
                <a:defRPr/>
              </a:pPr>
              <a:t>‹#›</a:t>
            </a:fld>
            <a:endParaRPr lang="en-US"/>
          </a:p>
        </p:txBody>
      </p:sp>
    </p:spTree>
    <p:extLst>
      <p:ext uri="{BB962C8B-B14F-4D97-AF65-F5344CB8AC3E}">
        <p14:creationId xmlns:p14="http://schemas.microsoft.com/office/powerpoint/2010/main" val="247668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0" y="4394200"/>
            <a:ext cx="32918400" cy="93624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0" y="4394200"/>
            <a:ext cx="98145600" cy="93624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2D5A3D4-BB02-4F2C-ACA0-0FA39891D451}" type="slidenum">
              <a:rPr lang="en-US" smtClean="0"/>
              <a:pPr>
                <a:defRPr/>
              </a:pPr>
              <a:t>‹#›</a:t>
            </a:fld>
            <a:endParaRPr lang="en-US"/>
          </a:p>
        </p:txBody>
      </p:sp>
    </p:spTree>
    <p:extLst>
      <p:ext uri="{BB962C8B-B14F-4D97-AF65-F5344CB8AC3E}">
        <p14:creationId xmlns:p14="http://schemas.microsoft.com/office/powerpoint/2010/main" val="3737768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958CE4-7104-42C1-8500-A0E67CBBB836}" type="slidenum">
              <a:rPr lang="en-US" smtClean="0"/>
              <a:pPr>
                <a:defRPr/>
              </a:pPr>
              <a:t>‹#›</a:t>
            </a:fld>
            <a:endParaRPr lang="en-US"/>
          </a:p>
        </p:txBody>
      </p:sp>
    </p:spTree>
    <p:extLst>
      <p:ext uri="{BB962C8B-B14F-4D97-AF65-F5344CB8AC3E}">
        <p14:creationId xmlns:p14="http://schemas.microsoft.com/office/powerpoint/2010/main" val="905339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2" y="17627610"/>
            <a:ext cx="31089600" cy="5448300"/>
          </a:xfrm>
        </p:spPr>
        <p:txBody>
          <a:bodyPr anchor="t"/>
          <a:lstStyle>
            <a:lvl1pPr algn="l">
              <a:defRPr sz="16000" b="1" cap="all"/>
            </a:lvl1pPr>
          </a:lstStyle>
          <a:p>
            <a:r>
              <a:rPr lang="en-US" smtClean="0"/>
              <a:t>Click to edit Master title style</a:t>
            </a:r>
            <a:endParaRPr lang="en-US"/>
          </a:p>
        </p:txBody>
      </p:sp>
      <p:sp>
        <p:nvSpPr>
          <p:cNvPr id="3" name="Text Placeholder 2"/>
          <p:cNvSpPr>
            <a:spLocks noGrp="1"/>
          </p:cNvSpPr>
          <p:nvPr>
            <p:ph type="body" idx="1"/>
          </p:nvPr>
        </p:nvSpPr>
        <p:spPr>
          <a:xfrm>
            <a:off x="2889252" y="11626854"/>
            <a:ext cx="31089600" cy="6000748"/>
          </a:xfrm>
        </p:spPr>
        <p:txBody>
          <a:bodyPr anchor="b"/>
          <a:lstStyle>
            <a:lvl1pPr marL="0" indent="0">
              <a:buNone/>
              <a:defRPr sz="8000">
                <a:solidFill>
                  <a:schemeClr val="tx1">
                    <a:tint val="75000"/>
                  </a:schemeClr>
                </a:soli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144A8B8-8AE5-4150-B7D6-E76913B6D968}" type="slidenum">
              <a:rPr lang="en-US" smtClean="0"/>
              <a:pPr>
                <a:defRPr/>
              </a:pPr>
              <a:t>‹#›</a:t>
            </a:fld>
            <a:endParaRPr lang="en-US"/>
          </a:p>
        </p:txBody>
      </p:sp>
    </p:spTree>
    <p:extLst>
      <p:ext uri="{BB962C8B-B14F-4D97-AF65-F5344CB8AC3E}">
        <p14:creationId xmlns:p14="http://schemas.microsoft.com/office/powerpoint/2010/main" val="495773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0" y="25603200"/>
            <a:ext cx="65532000" cy="72415400"/>
          </a:xfrm>
        </p:spPr>
        <p:txBody>
          <a:bodyPr/>
          <a:lstStyle>
            <a:lvl1pPr>
              <a:defRPr sz="11200"/>
            </a:lvl1pPr>
            <a:lvl2pPr>
              <a:defRPr sz="9600"/>
            </a:lvl2pPr>
            <a:lvl3pPr>
              <a:defRPr sz="80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3456800" y="25603200"/>
            <a:ext cx="65532000" cy="72415400"/>
          </a:xfrm>
        </p:spPr>
        <p:txBody>
          <a:bodyPr/>
          <a:lstStyle>
            <a:lvl1pPr>
              <a:defRPr sz="11200"/>
            </a:lvl1pPr>
            <a:lvl2pPr>
              <a:defRPr sz="9600"/>
            </a:lvl2pPr>
            <a:lvl3pPr>
              <a:defRPr sz="80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6DC6793D-F811-416F-990C-3701C6AAA67F}" type="slidenum">
              <a:rPr lang="en-US" smtClean="0"/>
              <a:pPr>
                <a:defRPr/>
              </a:pPr>
              <a:t>‹#›</a:t>
            </a:fld>
            <a:endParaRPr lang="en-US"/>
          </a:p>
        </p:txBody>
      </p:sp>
    </p:spTree>
    <p:extLst>
      <p:ext uri="{BB962C8B-B14F-4D97-AF65-F5344CB8AC3E}">
        <p14:creationId xmlns:p14="http://schemas.microsoft.com/office/powerpoint/2010/main" val="1415558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098552"/>
            <a:ext cx="32918400" cy="4572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828800" y="6140452"/>
            <a:ext cx="16160752" cy="25590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1828800" y="8699500"/>
            <a:ext cx="16160752" cy="15805152"/>
          </a:xfrm>
        </p:spPr>
        <p:txBody>
          <a:bodyPr/>
          <a:lstStyle>
            <a:lvl1pPr>
              <a:defRPr sz="9600"/>
            </a:lvl1pPr>
            <a:lvl2pPr>
              <a:defRPr sz="80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80110" y="6140452"/>
            <a:ext cx="16167100" cy="25590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80110" y="8699500"/>
            <a:ext cx="16167100" cy="15805152"/>
          </a:xfrm>
        </p:spPr>
        <p:txBody>
          <a:bodyPr/>
          <a:lstStyle>
            <a:lvl1pPr>
              <a:defRPr sz="9600"/>
            </a:lvl1pPr>
            <a:lvl2pPr>
              <a:defRPr sz="80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33F48BD0-D401-4F87-9CEF-CCEA5D7A4104}" type="slidenum">
              <a:rPr lang="en-US" smtClean="0"/>
              <a:pPr>
                <a:defRPr/>
              </a:pPr>
              <a:t>‹#›</a:t>
            </a:fld>
            <a:endParaRPr lang="en-US"/>
          </a:p>
        </p:txBody>
      </p:sp>
    </p:spTree>
    <p:extLst>
      <p:ext uri="{BB962C8B-B14F-4D97-AF65-F5344CB8AC3E}">
        <p14:creationId xmlns:p14="http://schemas.microsoft.com/office/powerpoint/2010/main" val="1343159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B9AB722B-04AD-4E7F-AB38-1F07DE21618A}" type="slidenum">
              <a:rPr lang="en-US" smtClean="0"/>
              <a:pPr>
                <a:defRPr/>
              </a:pPr>
              <a:t>‹#›</a:t>
            </a:fld>
            <a:endParaRPr lang="en-US"/>
          </a:p>
        </p:txBody>
      </p:sp>
    </p:spTree>
    <p:extLst>
      <p:ext uri="{BB962C8B-B14F-4D97-AF65-F5344CB8AC3E}">
        <p14:creationId xmlns:p14="http://schemas.microsoft.com/office/powerpoint/2010/main" val="2523206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8B984B07-52F6-4B78-8E87-F9B79365896A}" type="slidenum">
              <a:rPr lang="en-US" smtClean="0"/>
              <a:pPr>
                <a:defRPr/>
              </a:pPr>
              <a:t>‹#›</a:t>
            </a:fld>
            <a:endParaRPr lang="en-US"/>
          </a:p>
        </p:txBody>
      </p:sp>
      <p:sp>
        <p:nvSpPr>
          <p:cNvPr id="5" name="TextBox 4"/>
          <p:cNvSpPr txBox="1"/>
          <p:nvPr userDrawn="1"/>
        </p:nvSpPr>
        <p:spPr>
          <a:xfrm rot="16200000">
            <a:off x="31942088" y="22645301"/>
            <a:ext cx="8382000" cy="276999"/>
          </a:xfrm>
          <a:prstGeom prst="rect">
            <a:avLst/>
          </a:prstGeom>
          <a:noFill/>
        </p:spPr>
        <p:txBody>
          <a:bodyPr lIns="91440" tIns="45720" rIns="91440" bIns="45720">
            <a:spAutoFit/>
          </a:bodyPr>
          <a:lstStyle/>
          <a:p>
            <a:pPr>
              <a:defRPr/>
            </a:pPr>
            <a:r>
              <a:rPr lang="en-US" sz="1200" dirty="0">
                <a:latin typeface="Century Gothic" pitchFamily="34" charset="0"/>
              </a:rPr>
              <a:t>SRCC poster template provided by Instructional Resources and Office of Undergraduate Research</a:t>
            </a:r>
          </a:p>
        </p:txBody>
      </p:sp>
    </p:spTree>
    <p:extLst>
      <p:ext uri="{BB962C8B-B14F-4D97-AF65-F5344CB8AC3E}">
        <p14:creationId xmlns:p14="http://schemas.microsoft.com/office/powerpoint/2010/main" val="144870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10" y="1092200"/>
            <a:ext cx="12033252" cy="4648200"/>
          </a:xfrm>
        </p:spPr>
        <p:txBody>
          <a:bodyPr anchor="b"/>
          <a:lstStyle>
            <a:lvl1pPr algn="l">
              <a:defRPr sz="8000" b="1"/>
            </a:lvl1pPr>
          </a:lstStyle>
          <a:p>
            <a:r>
              <a:rPr lang="en-US" smtClean="0"/>
              <a:t>Click to edit Master title style</a:t>
            </a:r>
            <a:endParaRPr lang="en-US"/>
          </a:p>
        </p:txBody>
      </p:sp>
      <p:sp>
        <p:nvSpPr>
          <p:cNvPr id="3" name="Content Placeholder 2"/>
          <p:cNvSpPr>
            <a:spLocks noGrp="1"/>
          </p:cNvSpPr>
          <p:nvPr>
            <p:ph idx="1"/>
          </p:nvPr>
        </p:nvSpPr>
        <p:spPr>
          <a:xfrm>
            <a:off x="14300200" y="1092210"/>
            <a:ext cx="20447000" cy="23412452"/>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828810" y="5740410"/>
            <a:ext cx="12033252" cy="18764252"/>
          </a:xfrm>
        </p:spPr>
        <p:txBody>
          <a:bodyPr/>
          <a:lstStyle>
            <a:lvl1pPr marL="0" indent="0">
              <a:buNone/>
              <a:defRPr sz="56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7E3FAC9-7227-4A85-A351-D323704E7571}" type="slidenum">
              <a:rPr lang="en-US" smtClean="0"/>
              <a:pPr>
                <a:defRPr/>
              </a:pPr>
              <a:t>‹#›</a:t>
            </a:fld>
            <a:endParaRPr lang="en-US"/>
          </a:p>
        </p:txBody>
      </p:sp>
    </p:spTree>
    <p:extLst>
      <p:ext uri="{BB962C8B-B14F-4D97-AF65-F5344CB8AC3E}">
        <p14:creationId xmlns:p14="http://schemas.microsoft.com/office/powerpoint/2010/main" val="3929415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2" y="19202400"/>
            <a:ext cx="21945600" cy="2266952"/>
          </a:xfrm>
        </p:spPr>
        <p:txBody>
          <a:bodyPr anchor="b"/>
          <a:lstStyle>
            <a:lvl1pPr algn="l">
              <a:defRPr sz="8000" b="1"/>
            </a:lvl1pPr>
          </a:lstStyle>
          <a:p>
            <a:r>
              <a:rPr lang="en-US" smtClean="0"/>
              <a:t>Click to edit Master title style</a:t>
            </a:r>
            <a:endParaRPr lang="en-US"/>
          </a:p>
        </p:txBody>
      </p:sp>
      <p:sp>
        <p:nvSpPr>
          <p:cNvPr id="3" name="Picture Placeholder 2"/>
          <p:cNvSpPr>
            <a:spLocks noGrp="1"/>
          </p:cNvSpPr>
          <p:nvPr>
            <p:ph type="pic" idx="1"/>
          </p:nvPr>
        </p:nvSpPr>
        <p:spPr>
          <a:xfrm>
            <a:off x="7169152" y="2451100"/>
            <a:ext cx="21945600" cy="16459200"/>
          </a:xfrm>
        </p:spPr>
        <p:txBody>
          <a:bodyPr/>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endParaRPr lang="en-US"/>
          </a:p>
        </p:txBody>
      </p:sp>
      <p:sp>
        <p:nvSpPr>
          <p:cNvPr id="4" name="Text Placeholder 3"/>
          <p:cNvSpPr>
            <a:spLocks noGrp="1"/>
          </p:cNvSpPr>
          <p:nvPr>
            <p:ph type="body" sz="half" idx="2"/>
          </p:nvPr>
        </p:nvSpPr>
        <p:spPr>
          <a:xfrm>
            <a:off x="7169152" y="21469352"/>
            <a:ext cx="21945600" cy="3219448"/>
          </a:xfrm>
        </p:spPr>
        <p:txBody>
          <a:bodyPr/>
          <a:lstStyle>
            <a:lvl1pPr marL="0" indent="0">
              <a:buNone/>
              <a:defRPr sz="56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C0B9DE8A-C2E4-431D-A778-A3DF3085369F}" type="slidenum">
              <a:rPr lang="en-US" smtClean="0"/>
              <a:pPr>
                <a:defRPr/>
              </a:pPr>
              <a:t>‹#›</a:t>
            </a:fld>
            <a:endParaRPr lang="en-US"/>
          </a:p>
        </p:txBody>
      </p:sp>
    </p:spTree>
    <p:extLst>
      <p:ext uri="{BB962C8B-B14F-4D97-AF65-F5344CB8AC3E}">
        <p14:creationId xmlns:p14="http://schemas.microsoft.com/office/powerpoint/2010/main" val="2606361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1098552"/>
            <a:ext cx="32918400" cy="4572000"/>
          </a:xfrm>
          <a:prstGeom prst="rect">
            <a:avLst/>
          </a:prstGeom>
        </p:spPr>
        <p:txBody>
          <a:bodyPr vert="horz" lIns="365760" tIns="182880" rIns="365760" bIns="18288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828800" y="6400810"/>
            <a:ext cx="32918400" cy="18103852"/>
          </a:xfrm>
          <a:prstGeom prst="rect">
            <a:avLst/>
          </a:prstGeom>
        </p:spPr>
        <p:txBody>
          <a:bodyPr vert="horz" lIns="365760" tIns="182880" rIns="365760" bIns="18288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828800" y="25425410"/>
            <a:ext cx="8534400" cy="1460500"/>
          </a:xfrm>
          <a:prstGeom prst="rect">
            <a:avLst/>
          </a:prstGeom>
        </p:spPr>
        <p:txBody>
          <a:bodyPr vert="horz" lIns="365760" tIns="182880" rIns="365760" bIns="182880" rtlCol="0" anchor="ctr"/>
          <a:lstStyle>
            <a:lvl1pPr algn="l">
              <a:defRPr sz="48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12496800" y="25425410"/>
            <a:ext cx="11582400" cy="1460500"/>
          </a:xfrm>
          <a:prstGeom prst="rect">
            <a:avLst/>
          </a:prstGeom>
        </p:spPr>
        <p:txBody>
          <a:bodyPr vert="horz" lIns="365760" tIns="182880" rIns="365760" bIns="182880" rtlCol="0" anchor="ctr"/>
          <a:lstStyle>
            <a:lvl1pPr algn="ctr">
              <a:defRPr sz="48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26212800" y="25425410"/>
            <a:ext cx="8534400" cy="1460500"/>
          </a:xfrm>
          <a:prstGeom prst="rect">
            <a:avLst/>
          </a:prstGeom>
        </p:spPr>
        <p:txBody>
          <a:bodyPr vert="horz" lIns="365760" tIns="182880" rIns="365760" bIns="182880" rtlCol="0" anchor="ctr"/>
          <a:lstStyle>
            <a:lvl1pPr algn="r">
              <a:defRPr sz="4800">
                <a:solidFill>
                  <a:schemeClr val="tx1">
                    <a:tint val="75000"/>
                  </a:schemeClr>
                </a:solidFill>
              </a:defRPr>
            </a:lvl1pPr>
          </a:lstStyle>
          <a:p>
            <a:pPr>
              <a:defRPr/>
            </a:pPr>
            <a:fld id="{1C302FDD-3C9E-4182-9C8E-7F492B68D426}" type="slidenum">
              <a:rPr lang="en-US" smtClean="0"/>
              <a:pPr>
                <a:defRPr/>
              </a:pPr>
              <a:t>‹#›</a:t>
            </a:fld>
            <a:endParaRPr lang="en-US"/>
          </a:p>
        </p:txBody>
      </p:sp>
    </p:spTree>
    <p:extLst>
      <p:ext uri="{BB962C8B-B14F-4D97-AF65-F5344CB8AC3E}">
        <p14:creationId xmlns:p14="http://schemas.microsoft.com/office/powerpoint/2010/main" val="2058180288"/>
      </p:ext>
    </p:extLst>
  </p:cSld>
  <p:clrMap bg1="lt1" tx1="dk1" bg2="lt2" tx2="dk2" accent1="accent1" accent2="accent2" accent3="accent3" accent4="accent4" accent5="accent5" accent6="accent6" hlink="hlink" folHlink="folHlink"/>
  <p:sldLayoutIdLst>
    <p:sldLayoutId id="2147484861" r:id="rId1"/>
    <p:sldLayoutId id="2147484862" r:id="rId2"/>
    <p:sldLayoutId id="2147484863" r:id="rId3"/>
    <p:sldLayoutId id="2147484864" r:id="rId4"/>
    <p:sldLayoutId id="2147484865" r:id="rId5"/>
    <p:sldLayoutId id="2147484866" r:id="rId6"/>
    <p:sldLayoutId id="2147484867" r:id="rId7"/>
    <p:sldLayoutId id="2147484868" r:id="rId8"/>
    <p:sldLayoutId id="2147484869" r:id="rId9"/>
    <p:sldLayoutId id="2147484870" r:id="rId10"/>
    <p:sldLayoutId id="2147484871" r:id="rId11"/>
  </p:sldLayoutIdLst>
  <p:txStyles>
    <p:titleStyle>
      <a:lvl1pPr algn="ctr" defTabSz="3657600" rtl="0" eaLnBrk="1" latinLnBrk="0" hangingPunct="1">
        <a:spcBef>
          <a:spcPct val="0"/>
        </a:spcBef>
        <a:buNone/>
        <a:defRPr sz="17600" kern="1200">
          <a:solidFill>
            <a:schemeClr val="tx1"/>
          </a:solidFill>
          <a:latin typeface="+mj-lt"/>
          <a:ea typeface="+mj-ea"/>
          <a:cs typeface="+mj-cs"/>
        </a:defRPr>
      </a:lvl1pPr>
    </p:titleStyle>
    <p:bodyStyle>
      <a:lvl1pPr marL="1371600" indent="-1371600" algn="l" defTabSz="3657600" rtl="0" eaLnBrk="1" latinLnBrk="0" hangingPunct="1">
        <a:spcBef>
          <a:spcPct val="20000"/>
        </a:spcBef>
        <a:buFont typeface="Arial" pitchFamily="34" charset="0"/>
        <a:buChar char="•"/>
        <a:defRPr sz="12800" kern="1200">
          <a:solidFill>
            <a:schemeClr val="tx1"/>
          </a:solidFill>
          <a:latin typeface="+mn-lt"/>
          <a:ea typeface="+mn-ea"/>
          <a:cs typeface="+mn-cs"/>
        </a:defRPr>
      </a:lvl1pPr>
      <a:lvl2pPr marL="2971800" indent="-1143000" algn="l" defTabSz="3657600" rtl="0" eaLnBrk="1" latinLnBrk="0" hangingPunct="1">
        <a:spcBef>
          <a:spcPct val="20000"/>
        </a:spcBef>
        <a:buFont typeface="Arial" pitchFamily="34" charset="0"/>
        <a:buChar char="–"/>
        <a:defRPr sz="11200" kern="1200">
          <a:solidFill>
            <a:schemeClr val="tx1"/>
          </a:solidFill>
          <a:latin typeface="+mn-lt"/>
          <a:ea typeface="+mn-ea"/>
          <a:cs typeface="+mn-cs"/>
        </a:defRPr>
      </a:lvl2pPr>
      <a:lvl3pPr marL="4572000" indent="-914400" algn="l" defTabSz="3657600" rtl="0" eaLnBrk="1" latinLnBrk="0" hangingPunct="1">
        <a:spcBef>
          <a:spcPct val="20000"/>
        </a:spcBef>
        <a:buFont typeface="Arial" pitchFamily="34" charset="0"/>
        <a:buChar char="•"/>
        <a:defRPr sz="9600" kern="1200">
          <a:solidFill>
            <a:schemeClr val="tx1"/>
          </a:solidFill>
          <a:latin typeface="+mn-lt"/>
          <a:ea typeface="+mn-ea"/>
          <a:cs typeface="+mn-cs"/>
        </a:defRPr>
      </a:lvl3pPr>
      <a:lvl4pPr marL="64008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4pPr>
      <a:lvl5pPr marL="82296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5pPr>
      <a:lvl6pPr marL="100584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6pPr>
      <a:lvl7pPr marL="118872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7pPr>
      <a:lvl8pPr marL="137160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8pPr>
      <a:lvl9pPr marL="155448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1.png"/><Relationship Id="rId12" Type="http://schemas.openxmlformats.org/officeDocument/2006/relationships/image" Target="../media/image12.tif"/><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3.png"/><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ti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402" name="Text Box 354"/>
          <p:cNvSpPr txBox="1">
            <a:spLocks noChangeArrowheads="1"/>
          </p:cNvSpPr>
          <p:nvPr/>
        </p:nvSpPr>
        <p:spPr bwMode="auto">
          <a:xfrm>
            <a:off x="1066801" y="976967"/>
            <a:ext cx="30784800" cy="2769989"/>
          </a:xfrm>
          <a:prstGeom prst="rect">
            <a:avLst/>
          </a:prstGeom>
          <a:noFill/>
          <a:ln w="9525">
            <a:noFill/>
            <a:miter lim="800000"/>
            <a:headEnd/>
            <a:tailEnd/>
          </a:ln>
          <a:effectLst/>
        </p:spPr>
        <p:txBody>
          <a:bodyPr wrap="square" lIns="84400" tIns="411480" rIns="84400" bIns="320040">
            <a:spAutoFit/>
          </a:bodyPr>
          <a:lstStyle/>
          <a:p>
            <a:pPr algn="ctr" defTabSz="3760788">
              <a:spcBef>
                <a:spcPct val="50000"/>
              </a:spcBef>
              <a:defRPr/>
            </a:pPr>
            <a:r>
              <a:rPr lang="en-US" sz="7200" b="1" dirty="0" smtClean="0">
                <a:solidFill>
                  <a:schemeClr val="tx2"/>
                </a:solidFill>
                <a:effectLst>
                  <a:outerShdw blurRad="38100" dist="38100" dir="2700000" algn="tl">
                    <a:srgbClr val="000000">
                      <a:alpha val="43137"/>
                    </a:srgbClr>
                  </a:outerShdw>
                </a:effectLst>
                <a:latin typeface="Arial Black" pitchFamily="34" charset="0"/>
              </a:rPr>
              <a:t>Graph Matching, Pattern Learning, and Protein Modeling</a:t>
            </a:r>
            <a:endParaRPr lang="en-US" sz="7200" b="1" dirty="0">
              <a:solidFill>
                <a:schemeClr val="tx2"/>
              </a:solidFill>
              <a:effectLst>
                <a:outerShdw blurRad="38100" dist="38100" dir="2700000" algn="tl">
                  <a:srgbClr val="000000">
                    <a:alpha val="43137"/>
                  </a:srgbClr>
                </a:outerShdw>
              </a:effectLst>
              <a:latin typeface="Arial Black" pitchFamily="34" charset="0"/>
            </a:endParaRPr>
          </a:p>
          <a:p>
            <a:pPr algn="ctr" defTabSz="3760788">
              <a:spcBef>
                <a:spcPct val="50000"/>
              </a:spcBef>
              <a:defRPr/>
            </a:pPr>
            <a:r>
              <a:rPr lang="en-US" altLang="zh-CN" sz="3600" b="1" dirty="0" smtClean="0">
                <a:solidFill>
                  <a:schemeClr val="accent1"/>
                </a:solidFill>
                <a:latin typeface="Arial Black" pitchFamily="34" charset="0"/>
              </a:rPr>
              <a:t>Wei</a:t>
            </a:r>
            <a:r>
              <a:rPr lang="zh-CN" altLang="en-US" sz="3600" b="1" dirty="0" smtClean="0">
                <a:solidFill>
                  <a:schemeClr val="accent1"/>
                </a:solidFill>
                <a:latin typeface="Arial Black" pitchFamily="34" charset="0"/>
              </a:rPr>
              <a:t> </a:t>
            </a:r>
            <a:r>
              <a:rPr lang="en-US" sz="3600" b="1" dirty="0" smtClean="0">
                <a:solidFill>
                  <a:schemeClr val="accent1"/>
                </a:solidFill>
                <a:latin typeface="Arial Black" pitchFamily="34" charset="0"/>
              </a:rPr>
              <a:t>Qian</a:t>
            </a:r>
            <a:r>
              <a:rPr lang="en-US" sz="3600" b="1" dirty="0" smtClean="0">
                <a:solidFill>
                  <a:schemeClr val="accent1"/>
                </a:solidFill>
                <a:latin typeface="Arial Black" pitchFamily="34" charset="0"/>
              </a:rPr>
              <a:t>, </a:t>
            </a:r>
            <a:r>
              <a:rPr lang="en-US" sz="3600" b="1" dirty="0" err="1" smtClean="0">
                <a:solidFill>
                  <a:schemeClr val="accent1"/>
                </a:solidFill>
                <a:latin typeface="Arial Black" pitchFamily="34" charset="0"/>
              </a:rPr>
              <a:t>Pengyu</a:t>
            </a:r>
            <a:r>
              <a:rPr lang="en-US" sz="3600" b="1" dirty="0" smtClean="0">
                <a:solidFill>
                  <a:schemeClr val="accent1"/>
                </a:solidFill>
                <a:latin typeface="Arial Black" pitchFamily="34" charset="0"/>
              </a:rPr>
              <a:t> Hong</a:t>
            </a:r>
            <a:r>
              <a:rPr lang="zh-CN" altLang="en-US" sz="3600" b="1" dirty="0" smtClean="0">
                <a:solidFill>
                  <a:schemeClr val="accent1"/>
                </a:solidFill>
                <a:latin typeface="Arial Black" pitchFamily="34" charset="0"/>
              </a:rPr>
              <a:t> </a:t>
            </a:r>
            <a:r>
              <a:rPr lang="en-US" altLang="zh-CN" sz="3600" b="1" dirty="0" smtClean="0">
                <a:solidFill>
                  <a:schemeClr val="accent1"/>
                </a:solidFill>
                <a:latin typeface="Arial Black" pitchFamily="34" charset="0"/>
              </a:rPr>
              <a:t>|</a:t>
            </a:r>
            <a:r>
              <a:rPr lang="zh-CN" altLang="en-US" sz="3600" b="1" dirty="0" smtClean="0">
                <a:solidFill>
                  <a:schemeClr val="accent1"/>
                </a:solidFill>
                <a:latin typeface="Arial Black" pitchFamily="34" charset="0"/>
              </a:rPr>
              <a:t> </a:t>
            </a:r>
            <a:r>
              <a:rPr lang="en-US" sz="3600" b="1" dirty="0" smtClean="0">
                <a:solidFill>
                  <a:schemeClr val="accent1"/>
                </a:solidFill>
                <a:latin typeface="Arial Black" pitchFamily="34" charset="0"/>
              </a:rPr>
              <a:t>Computer Science Department, Brandeis University, Waltham, MA, USA</a:t>
            </a:r>
            <a:endParaRPr lang="en-US" sz="3600" b="1" dirty="0">
              <a:solidFill>
                <a:schemeClr val="accent1"/>
              </a:solidFill>
              <a:latin typeface="Arial Black" pitchFamily="34" charset="0"/>
            </a:endParaRPr>
          </a:p>
        </p:txBody>
      </p:sp>
      <p:sp>
        <p:nvSpPr>
          <p:cNvPr id="2053" name="Text Box 357"/>
          <p:cNvSpPr txBox="1">
            <a:spLocks noChangeArrowheads="1"/>
          </p:cNvSpPr>
          <p:nvPr/>
        </p:nvSpPr>
        <p:spPr bwMode="auto">
          <a:xfrm>
            <a:off x="1232513" y="6285104"/>
            <a:ext cx="10322560" cy="2301215"/>
          </a:xfrm>
          <a:prstGeom prst="rect">
            <a:avLst/>
          </a:prstGeom>
          <a:noFill/>
          <a:ln w="9525">
            <a:noFill/>
            <a:miter lim="800000"/>
            <a:headEnd/>
            <a:tailEnd/>
          </a:ln>
        </p:spPr>
        <p:txBody>
          <a:bodyPr wrap="square" lIns="0" tIns="42200" rIns="84400" bIns="42200">
            <a:spAutoFit/>
          </a:bodyPr>
          <a:lstStyle/>
          <a:p>
            <a:r>
              <a:rPr lang="en-US" sz="2400" dirty="0" smtClean="0"/>
              <a:t>	One </a:t>
            </a:r>
            <a:r>
              <a:rPr lang="en-US" sz="2400" dirty="0"/>
              <a:t>of the most amazing capabilities of human beings is to extract common spatial patterns from observations and use these patterns to make inference. For example, even if you do not know Woody and I </a:t>
            </a:r>
            <a:r>
              <a:rPr lang="en-US" sz="2400" dirty="0" smtClean="0"/>
              <a:t>tell </a:t>
            </a:r>
            <a:r>
              <a:rPr lang="en-US" sz="2400" dirty="0"/>
              <a:t>you that below are two pictures of him, you will most likely be able to recognize him since he is the only person (i.e</a:t>
            </a:r>
            <a:r>
              <a:rPr lang="en-US" sz="2400" dirty="0" smtClean="0"/>
              <a:t>. the </a:t>
            </a:r>
            <a:r>
              <a:rPr lang="en-US" sz="2400" dirty="0"/>
              <a:t>spatial pattern in our </a:t>
            </a:r>
            <a:r>
              <a:rPr lang="en-US" sz="2400" dirty="0" smtClean="0"/>
              <a:t>case) </a:t>
            </a:r>
            <a:r>
              <a:rPr lang="en-US" sz="2400" dirty="0"/>
              <a:t>showing up in both pictures</a:t>
            </a:r>
            <a:r>
              <a:rPr lang="en-US" sz="2400" dirty="0" smtClean="0"/>
              <a:t>:</a:t>
            </a:r>
            <a:endParaRPr lang="en-US" sz="2400" dirty="0"/>
          </a:p>
        </p:txBody>
      </p:sp>
      <p:sp>
        <p:nvSpPr>
          <p:cNvPr id="1034" name="Text Box 361"/>
          <p:cNvSpPr txBox="1">
            <a:spLocks noChangeArrowheads="1"/>
          </p:cNvSpPr>
          <p:nvPr/>
        </p:nvSpPr>
        <p:spPr bwMode="auto">
          <a:xfrm>
            <a:off x="12555335" y="6770213"/>
            <a:ext cx="1870076" cy="700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400" tIns="42200" rIns="84400" bIns="42200">
            <a:spAutoFit/>
          </a:bodyPr>
          <a:lstStyle>
            <a:lvl1pPr defTabSz="3760788" eaLnBrk="0" hangingPunct="0">
              <a:defRPr sz="7400">
                <a:solidFill>
                  <a:schemeClr val="tx1"/>
                </a:solidFill>
                <a:latin typeface="Arial" charset="0"/>
              </a:defRPr>
            </a:lvl1pPr>
            <a:lvl2pPr marL="742950" indent="-285750" defTabSz="3760788" eaLnBrk="0" hangingPunct="0">
              <a:defRPr sz="7400">
                <a:solidFill>
                  <a:schemeClr val="tx1"/>
                </a:solidFill>
                <a:latin typeface="Arial" charset="0"/>
              </a:defRPr>
            </a:lvl2pPr>
            <a:lvl3pPr marL="1143000" indent="-228600" defTabSz="3760788" eaLnBrk="0" hangingPunct="0">
              <a:defRPr sz="7400">
                <a:solidFill>
                  <a:schemeClr val="tx1"/>
                </a:solidFill>
                <a:latin typeface="Arial" charset="0"/>
              </a:defRPr>
            </a:lvl3pPr>
            <a:lvl4pPr marL="1600200" indent="-228600" defTabSz="3760788" eaLnBrk="0" hangingPunct="0">
              <a:defRPr sz="7400">
                <a:solidFill>
                  <a:schemeClr val="tx1"/>
                </a:solidFill>
                <a:latin typeface="Arial" charset="0"/>
              </a:defRPr>
            </a:lvl4pPr>
            <a:lvl5pPr marL="2057400" indent="-228600" defTabSz="3760788" eaLnBrk="0" hangingPunct="0">
              <a:defRPr sz="7400">
                <a:solidFill>
                  <a:schemeClr val="tx1"/>
                </a:solidFill>
                <a:latin typeface="Arial" charset="0"/>
              </a:defRPr>
            </a:lvl5pPr>
            <a:lvl6pPr marL="2514600" indent="-228600" defTabSz="3760788" eaLnBrk="0" fontAlgn="base" hangingPunct="0">
              <a:spcBef>
                <a:spcPct val="0"/>
              </a:spcBef>
              <a:spcAft>
                <a:spcPct val="0"/>
              </a:spcAft>
              <a:defRPr sz="7400">
                <a:solidFill>
                  <a:schemeClr val="tx1"/>
                </a:solidFill>
                <a:latin typeface="Arial" charset="0"/>
              </a:defRPr>
            </a:lvl6pPr>
            <a:lvl7pPr marL="2971800" indent="-228600" defTabSz="3760788" eaLnBrk="0" fontAlgn="base" hangingPunct="0">
              <a:spcBef>
                <a:spcPct val="0"/>
              </a:spcBef>
              <a:spcAft>
                <a:spcPct val="0"/>
              </a:spcAft>
              <a:defRPr sz="7400">
                <a:solidFill>
                  <a:schemeClr val="tx1"/>
                </a:solidFill>
                <a:latin typeface="Arial" charset="0"/>
              </a:defRPr>
            </a:lvl7pPr>
            <a:lvl8pPr marL="3429000" indent="-228600" defTabSz="3760788" eaLnBrk="0" fontAlgn="base" hangingPunct="0">
              <a:spcBef>
                <a:spcPct val="0"/>
              </a:spcBef>
              <a:spcAft>
                <a:spcPct val="0"/>
              </a:spcAft>
              <a:defRPr sz="7400">
                <a:solidFill>
                  <a:schemeClr val="tx1"/>
                </a:solidFill>
                <a:latin typeface="Arial" charset="0"/>
              </a:defRPr>
            </a:lvl8pPr>
            <a:lvl9pPr marL="3886200" indent="-228600" defTabSz="3760788" eaLnBrk="0" fontAlgn="base" hangingPunct="0">
              <a:spcBef>
                <a:spcPct val="0"/>
              </a:spcBef>
              <a:spcAft>
                <a:spcPct val="0"/>
              </a:spcAft>
              <a:defRPr sz="7400">
                <a:solidFill>
                  <a:schemeClr val="tx1"/>
                </a:solidFill>
                <a:latin typeface="Arial" charset="0"/>
              </a:defRPr>
            </a:lvl9pPr>
          </a:lstStyle>
          <a:p>
            <a:pPr eaLnBrk="1" hangingPunct="1">
              <a:spcBef>
                <a:spcPct val="50000"/>
              </a:spcBef>
            </a:pPr>
            <a:endParaRPr lang="en-US" sz="4000" dirty="0"/>
          </a:p>
        </p:txBody>
      </p:sp>
      <p:sp>
        <p:nvSpPr>
          <p:cNvPr id="2410" name="Text Box 362"/>
          <p:cNvSpPr txBox="1">
            <a:spLocks noChangeArrowheads="1"/>
          </p:cNvSpPr>
          <p:nvPr/>
        </p:nvSpPr>
        <p:spPr bwMode="auto">
          <a:xfrm>
            <a:off x="1232513" y="5236869"/>
            <a:ext cx="10322560"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smtClean="0">
                <a:solidFill>
                  <a:schemeClr val="accent1"/>
                </a:solidFill>
                <a:latin typeface="Arial Black" pitchFamily="34" charset="0"/>
              </a:rPr>
              <a:t>I. Introduction</a:t>
            </a:r>
            <a:endParaRPr lang="en-US" sz="3200" dirty="0">
              <a:latin typeface="Arial" panose="020B0604020202020204" pitchFamily="34" charset="0"/>
              <a:cs typeface="Arial" panose="020B0604020202020204" pitchFamily="34" charset="0"/>
            </a:endParaRPr>
          </a:p>
        </p:txBody>
      </p:sp>
      <p:sp>
        <p:nvSpPr>
          <p:cNvPr id="36" name="Text Box 359"/>
          <p:cNvSpPr txBox="1">
            <a:spLocks noChangeArrowheads="1"/>
          </p:cNvSpPr>
          <p:nvPr/>
        </p:nvSpPr>
        <p:spPr bwMode="auto">
          <a:xfrm>
            <a:off x="12555335" y="5236869"/>
            <a:ext cx="11464924" cy="762333"/>
          </a:xfrm>
          <a:prstGeom prst="rect">
            <a:avLst/>
          </a:prstGeom>
          <a:noFill/>
          <a:ln w="9525">
            <a:noFill/>
            <a:miter lim="800000"/>
            <a:headEnd/>
            <a:tailEnd/>
          </a:ln>
          <a:effectLst/>
        </p:spPr>
        <p:txBody>
          <a:bodyPr lIns="84400" tIns="42200" rIns="84400" bIns="42200">
            <a:spAutoFit/>
          </a:bodyPr>
          <a:lstStyle/>
          <a:p>
            <a:pPr defTabSz="3760788">
              <a:spcBef>
                <a:spcPct val="50000"/>
              </a:spcBef>
              <a:defRPr/>
            </a:pPr>
            <a:r>
              <a:rPr lang="en-US" altLang="zh-CN" sz="4400" dirty="0" smtClean="0">
                <a:solidFill>
                  <a:schemeClr val="accent1"/>
                </a:solidFill>
                <a:latin typeface="Arial Black" pitchFamily="34" charset="0"/>
              </a:rPr>
              <a:t>II.</a:t>
            </a:r>
            <a:r>
              <a:rPr lang="zh-CN" altLang="en-US" sz="4400" dirty="0" smtClean="0">
                <a:solidFill>
                  <a:schemeClr val="accent1"/>
                </a:solidFill>
                <a:latin typeface="Arial Black" pitchFamily="34" charset="0"/>
              </a:rPr>
              <a:t> </a:t>
            </a:r>
            <a:r>
              <a:rPr lang="en-US" altLang="zh-CN" sz="4400" dirty="0" smtClean="0">
                <a:solidFill>
                  <a:schemeClr val="accent1"/>
                </a:solidFill>
                <a:latin typeface="Arial Black" pitchFamily="34" charset="0"/>
              </a:rPr>
              <a:t>Method</a:t>
            </a:r>
            <a:endParaRPr lang="en-US" sz="3200" dirty="0">
              <a:latin typeface="Arial" panose="020B0604020202020204" pitchFamily="34" charset="0"/>
              <a:cs typeface="Arial" panose="020B0604020202020204" pitchFamily="34" charset="0"/>
            </a:endParaRPr>
          </a:p>
        </p:txBody>
      </p:sp>
      <p:pic>
        <p:nvPicPr>
          <p:cNvPr id="27" name="Picture 9" descr="C:\Users\bhup\Documents\Brandeis Projects\MRSECHighlights\PosterThings\Brandeis_Seal-294.png"/>
          <p:cNvPicPr>
            <a:picLocks noChangeAspect="1" noChangeArrowheads="1"/>
          </p:cNvPicPr>
          <p:nvPr/>
        </p:nvPicPr>
        <p:blipFill>
          <a:blip r:embed="rId3" cstate="print"/>
          <a:srcRect/>
          <a:stretch>
            <a:fillRect/>
          </a:stretch>
        </p:blipFill>
        <p:spPr bwMode="auto">
          <a:xfrm>
            <a:off x="32232600" y="1306957"/>
            <a:ext cx="2110007" cy="2110007"/>
          </a:xfrm>
          <a:prstGeom prst="rect">
            <a:avLst/>
          </a:prstGeom>
          <a:noFill/>
          <a:ln w="9525">
            <a:noFill/>
            <a:miter lim="800000"/>
            <a:headEnd/>
            <a:tailEnd/>
          </a:ln>
        </p:spPr>
      </p:pic>
      <p:pic>
        <p:nvPicPr>
          <p:cNvPr id="3" name="Picture 2"/>
          <p:cNvPicPr>
            <a:picLocks noChangeAspect="1"/>
          </p:cNvPicPr>
          <p:nvPr/>
        </p:nvPicPr>
        <p:blipFill>
          <a:blip r:embed="rId4"/>
          <a:stretch>
            <a:fillRect/>
          </a:stretch>
        </p:blipFill>
        <p:spPr>
          <a:xfrm>
            <a:off x="1889191" y="9036556"/>
            <a:ext cx="3811804" cy="2533006"/>
          </a:xfrm>
          <a:prstGeom prst="rect">
            <a:avLst/>
          </a:prstGeom>
        </p:spPr>
      </p:pic>
      <p:pic>
        <p:nvPicPr>
          <p:cNvPr id="7" name="Picture 6"/>
          <p:cNvPicPr>
            <a:picLocks noChangeAspect="1"/>
          </p:cNvPicPr>
          <p:nvPr/>
        </p:nvPicPr>
        <p:blipFill>
          <a:blip r:embed="rId5"/>
          <a:stretch>
            <a:fillRect/>
          </a:stretch>
        </p:blipFill>
        <p:spPr>
          <a:xfrm>
            <a:off x="7190841" y="9041516"/>
            <a:ext cx="3879355" cy="2528046"/>
          </a:xfrm>
          <a:prstGeom prst="rect">
            <a:avLst/>
          </a:prstGeom>
        </p:spPr>
      </p:pic>
      <p:sp>
        <p:nvSpPr>
          <p:cNvPr id="29" name="Text Box 357"/>
          <p:cNvSpPr txBox="1">
            <a:spLocks noChangeArrowheads="1"/>
          </p:cNvSpPr>
          <p:nvPr/>
        </p:nvSpPr>
        <p:spPr bwMode="auto">
          <a:xfrm>
            <a:off x="1259840" y="12103791"/>
            <a:ext cx="10322560" cy="1193220"/>
          </a:xfrm>
          <a:prstGeom prst="rect">
            <a:avLst/>
          </a:prstGeom>
          <a:noFill/>
          <a:ln w="9525">
            <a:noFill/>
            <a:miter lim="800000"/>
            <a:headEnd/>
            <a:tailEnd/>
          </a:ln>
        </p:spPr>
        <p:txBody>
          <a:bodyPr wrap="square" lIns="0" tIns="42200" rIns="84400" bIns="42200">
            <a:spAutoFit/>
          </a:bodyPr>
          <a:lstStyle/>
          <a:p>
            <a:r>
              <a:rPr lang="en-US" sz="2400" dirty="0" smtClean="0"/>
              <a:t>	To represent these spatial patterns, we utilized a graph representation in computer science called ARG</a:t>
            </a:r>
            <a:r>
              <a:rPr lang="en-US" altLang="zh-CN" sz="2400" dirty="0" smtClean="0"/>
              <a:t>s</a:t>
            </a:r>
            <a:r>
              <a:rPr lang="en-US" sz="2400" dirty="0" smtClean="0"/>
              <a:t> (attributed relational graphs) consisting of labelled nodes connected by labelled edges:</a:t>
            </a:r>
            <a:endParaRPr lang="en-US" sz="2400" dirty="0"/>
          </a:p>
        </p:txBody>
      </p:sp>
      <p:sp>
        <p:nvSpPr>
          <p:cNvPr id="8" name="Oval 7"/>
          <p:cNvSpPr/>
          <p:nvPr/>
        </p:nvSpPr>
        <p:spPr>
          <a:xfrm>
            <a:off x="3263330" y="1399825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 name="Oval 30"/>
          <p:cNvSpPr/>
          <p:nvPr/>
        </p:nvSpPr>
        <p:spPr>
          <a:xfrm>
            <a:off x="3919224" y="1399825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3919224" y="1463865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 name="Oval 32"/>
          <p:cNvSpPr/>
          <p:nvPr/>
        </p:nvSpPr>
        <p:spPr>
          <a:xfrm>
            <a:off x="3263330" y="1463865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0" name="Straight Connector 9"/>
          <p:cNvCxnSpPr/>
          <p:nvPr/>
        </p:nvCxnSpPr>
        <p:spPr>
          <a:xfrm flipV="1">
            <a:off x="3415730" y="14303050"/>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4071624" y="14303050"/>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32" idx="2"/>
            <a:endCxn id="33" idx="6"/>
          </p:cNvCxnSpPr>
          <p:nvPr/>
        </p:nvCxnSpPr>
        <p:spPr>
          <a:xfrm flipH="1">
            <a:off x="3568130" y="14791056"/>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31" idx="2"/>
            <a:endCxn id="8" idx="6"/>
          </p:cNvCxnSpPr>
          <p:nvPr/>
        </p:nvCxnSpPr>
        <p:spPr>
          <a:xfrm flipH="1">
            <a:off x="3568130" y="14150650"/>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2" idx="1"/>
            <a:endCxn id="8" idx="5"/>
          </p:cNvCxnSpPr>
          <p:nvPr/>
        </p:nvCxnSpPr>
        <p:spPr>
          <a:xfrm flipH="1" flipV="1">
            <a:off x="3523493" y="14258413"/>
            <a:ext cx="440368" cy="42488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5396195" y="1453089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7" name="Oval 46"/>
          <p:cNvSpPr/>
          <p:nvPr/>
        </p:nvSpPr>
        <p:spPr>
          <a:xfrm>
            <a:off x="6052089" y="1453089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8" name="Oval 47"/>
          <p:cNvSpPr/>
          <p:nvPr/>
        </p:nvSpPr>
        <p:spPr>
          <a:xfrm>
            <a:off x="6052089" y="15171299"/>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9" name="Oval 48"/>
          <p:cNvSpPr/>
          <p:nvPr/>
        </p:nvSpPr>
        <p:spPr>
          <a:xfrm>
            <a:off x="5396195" y="15171299"/>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0" name="Straight Connector 49"/>
          <p:cNvCxnSpPr/>
          <p:nvPr/>
        </p:nvCxnSpPr>
        <p:spPr>
          <a:xfrm flipV="1">
            <a:off x="5548595" y="14835693"/>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6204489" y="14835693"/>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H="1">
            <a:off x="5700995" y="15323699"/>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52" idx="6"/>
          </p:cNvCxnSpPr>
          <p:nvPr/>
        </p:nvCxnSpPr>
        <p:spPr>
          <a:xfrm flipH="1">
            <a:off x="5700995" y="14683293"/>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endCxn id="52" idx="5"/>
          </p:cNvCxnSpPr>
          <p:nvPr/>
        </p:nvCxnSpPr>
        <p:spPr>
          <a:xfrm flipH="1" flipV="1">
            <a:off x="5656358" y="14791056"/>
            <a:ext cx="440368" cy="42488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7484236" y="1399825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6" name="Oval 55"/>
          <p:cNvSpPr/>
          <p:nvPr/>
        </p:nvSpPr>
        <p:spPr>
          <a:xfrm>
            <a:off x="8140130" y="1399825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7" name="Oval 56"/>
          <p:cNvSpPr/>
          <p:nvPr/>
        </p:nvSpPr>
        <p:spPr>
          <a:xfrm>
            <a:off x="8140130" y="1463865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8" name="Oval 57"/>
          <p:cNvSpPr/>
          <p:nvPr/>
        </p:nvSpPr>
        <p:spPr>
          <a:xfrm>
            <a:off x="7484236" y="1463865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9" name="Straight Connector 58"/>
          <p:cNvCxnSpPr/>
          <p:nvPr/>
        </p:nvCxnSpPr>
        <p:spPr>
          <a:xfrm flipV="1">
            <a:off x="7636636" y="14303050"/>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8292530" y="14303050"/>
            <a:ext cx="0" cy="33560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a:off x="7789036" y="14791056"/>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7789036" y="14150650"/>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flipV="1">
            <a:off x="7744399" y="14258413"/>
            <a:ext cx="440368" cy="42488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7" idx="7"/>
            <a:endCxn id="33" idx="3"/>
          </p:cNvCxnSpPr>
          <p:nvPr/>
        </p:nvCxnSpPr>
        <p:spPr>
          <a:xfrm flipV="1">
            <a:off x="3034730" y="14898819"/>
            <a:ext cx="273237" cy="152655"/>
          </a:xfrm>
          <a:prstGeom prst="line">
            <a:avLst/>
          </a:prstGeom>
          <a:ln w="25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2774567" y="15006837"/>
            <a:ext cx="304800" cy="304800"/>
          </a:xfrm>
          <a:prstGeom prst="ellipse">
            <a:avLst/>
          </a:prstGeom>
          <a:noFill/>
          <a:ln>
            <a:solidFill>
              <a:schemeClr val="accent4"/>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1" name="Straight Connector 70"/>
          <p:cNvCxnSpPr>
            <a:stCxn id="46" idx="0"/>
            <a:endCxn id="73" idx="3"/>
          </p:cNvCxnSpPr>
          <p:nvPr/>
        </p:nvCxnSpPr>
        <p:spPr>
          <a:xfrm flipV="1">
            <a:off x="5548595" y="14098248"/>
            <a:ext cx="220184" cy="432645"/>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Oval 72"/>
          <p:cNvSpPr/>
          <p:nvPr/>
        </p:nvSpPr>
        <p:spPr>
          <a:xfrm>
            <a:off x="5724142" y="13838085"/>
            <a:ext cx="304800" cy="304800"/>
          </a:xfrm>
          <a:prstGeom prst="ellipse">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 </a:t>
            </a:r>
            <a:endParaRPr lang="en-US" dirty="0"/>
          </a:p>
        </p:txBody>
      </p:sp>
      <p:sp>
        <p:nvSpPr>
          <p:cNvPr id="76" name="Oval 75"/>
          <p:cNvSpPr/>
          <p:nvPr/>
        </p:nvSpPr>
        <p:spPr>
          <a:xfrm>
            <a:off x="8896700" y="13998250"/>
            <a:ext cx="304800" cy="304800"/>
          </a:xfrm>
          <a:prstGeom prst="ellipse">
            <a:avLst/>
          </a:prstGeom>
          <a:no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7" name="Straight Connector 76"/>
          <p:cNvCxnSpPr>
            <a:stCxn id="76" idx="4"/>
            <a:endCxn id="87" idx="0"/>
          </p:cNvCxnSpPr>
          <p:nvPr/>
        </p:nvCxnSpPr>
        <p:spPr>
          <a:xfrm>
            <a:off x="9049100" y="14303050"/>
            <a:ext cx="0" cy="339282"/>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76" idx="2"/>
            <a:endCxn id="56" idx="6"/>
          </p:cNvCxnSpPr>
          <p:nvPr/>
        </p:nvCxnSpPr>
        <p:spPr>
          <a:xfrm flipH="1">
            <a:off x="8444930" y="14150650"/>
            <a:ext cx="45177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7" name="Oval 86"/>
          <p:cNvSpPr/>
          <p:nvPr/>
        </p:nvSpPr>
        <p:spPr>
          <a:xfrm>
            <a:off x="8896700" y="14642332"/>
            <a:ext cx="304800" cy="304800"/>
          </a:xfrm>
          <a:prstGeom prst="ellipse">
            <a:avLst/>
          </a:prstGeom>
          <a:noFill/>
          <a:ln>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3" name="Text Box 357"/>
          <p:cNvSpPr txBox="1">
            <a:spLocks noChangeArrowheads="1"/>
          </p:cNvSpPr>
          <p:nvPr/>
        </p:nvSpPr>
        <p:spPr bwMode="auto">
          <a:xfrm>
            <a:off x="1259840" y="15857929"/>
            <a:ext cx="10322560" cy="1562552"/>
          </a:xfrm>
          <a:prstGeom prst="rect">
            <a:avLst/>
          </a:prstGeom>
          <a:noFill/>
          <a:ln w="9525">
            <a:noFill/>
            <a:miter lim="800000"/>
            <a:headEnd/>
            <a:tailEnd/>
          </a:ln>
        </p:spPr>
        <p:txBody>
          <a:bodyPr wrap="square" lIns="0" tIns="42200" rIns="84400" bIns="42200">
            <a:spAutoFit/>
          </a:bodyPr>
          <a:lstStyle/>
          <a:p>
            <a:r>
              <a:rPr lang="en-US" sz="2400" dirty="0"/>
              <a:t>a</a:t>
            </a:r>
            <a:r>
              <a:rPr lang="en-US" sz="2400" dirty="0" smtClean="0"/>
              <a:t>nd we build algorithms to compare different ARGs (this is called graph matching/graph alignment) and extract the common pattern (the </a:t>
            </a:r>
            <a:r>
              <a:rPr lang="en-US" sz="2400" b="1" dirty="0" smtClean="0">
                <a:solidFill>
                  <a:schemeClr val="accent6"/>
                </a:solidFill>
              </a:rPr>
              <a:t>orange</a:t>
            </a:r>
            <a:r>
              <a:rPr lang="en-US" sz="2400" dirty="0" smtClean="0"/>
              <a:t> part) while ignore the background noise (the </a:t>
            </a:r>
            <a:r>
              <a:rPr lang="en-US" sz="2400" b="1" dirty="0" smtClean="0">
                <a:solidFill>
                  <a:schemeClr val="accent4"/>
                </a:solidFill>
              </a:rPr>
              <a:t>purple</a:t>
            </a:r>
            <a:r>
              <a:rPr lang="en-US" sz="2400" dirty="0" smtClean="0"/>
              <a:t>, </a:t>
            </a:r>
            <a:r>
              <a:rPr lang="en-US" sz="2400" b="1" dirty="0" smtClean="0"/>
              <a:t>black</a:t>
            </a:r>
            <a:r>
              <a:rPr lang="en-US" sz="2400" dirty="0" smtClean="0"/>
              <a:t>, and </a:t>
            </a:r>
            <a:r>
              <a:rPr lang="en-US" sz="2400" b="1" dirty="0" smtClean="0">
                <a:solidFill>
                  <a:schemeClr val="accent1"/>
                </a:solidFill>
              </a:rPr>
              <a:t>blue</a:t>
            </a:r>
            <a:r>
              <a:rPr lang="en-US" sz="2400" dirty="0" smtClean="0"/>
              <a:t> part) from the ARGs (this is called pattern learning).</a:t>
            </a:r>
            <a:endParaRPr lang="en-US" sz="2400" dirty="0"/>
          </a:p>
        </p:txBody>
      </p:sp>
      <p:sp>
        <p:nvSpPr>
          <p:cNvPr id="94" name="Text Box 357"/>
          <p:cNvSpPr txBox="1">
            <a:spLocks noChangeArrowheads="1"/>
          </p:cNvSpPr>
          <p:nvPr/>
        </p:nvSpPr>
        <p:spPr bwMode="auto">
          <a:xfrm>
            <a:off x="1259840" y="17764572"/>
            <a:ext cx="10322560" cy="1931884"/>
          </a:xfrm>
          <a:prstGeom prst="rect">
            <a:avLst/>
          </a:prstGeom>
          <a:noFill/>
          <a:ln w="9525">
            <a:noFill/>
            <a:miter lim="800000"/>
            <a:headEnd/>
            <a:tailEnd/>
          </a:ln>
        </p:spPr>
        <p:txBody>
          <a:bodyPr wrap="square" lIns="0" tIns="42200" rIns="84400" bIns="42200">
            <a:spAutoFit/>
          </a:bodyPr>
          <a:lstStyle/>
          <a:p>
            <a:r>
              <a:rPr lang="en-US" sz="2400" dirty="0" smtClean="0"/>
              <a:t>	One important application of such algorithms would be modeling proteins in their 3D structures</a:t>
            </a:r>
            <a:r>
              <a:rPr lang="en-US" sz="2400" dirty="0"/>
              <a:t>. Proteins are macromolecules responsible for nearly every task of cellular life</a:t>
            </a:r>
            <a:r>
              <a:rPr lang="en-US" sz="2400" dirty="0" smtClean="0"/>
              <a:t>. They are first generated by DNA (the poster background!) as a linear sequence of amino acids and then folded as a 3D structure in order to function:</a:t>
            </a:r>
            <a:endParaRPr lang="en-US" sz="2400" dirty="0"/>
          </a:p>
        </p:txBody>
      </p:sp>
      <p:pic>
        <p:nvPicPr>
          <p:cNvPr id="69" name="Picture 6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43937" y="20187965"/>
            <a:ext cx="9377251" cy="3517110"/>
          </a:xfrm>
          <a:prstGeom prst="rect">
            <a:avLst/>
          </a:prstGeom>
        </p:spPr>
      </p:pic>
      <p:sp>
        <p:nvSpPr>
          <p:cNvPr id="96" name="Text Box 357"/>
          <p:cNvSpPr txBox="1">
            <a:spLocks noChangeArrowheads="1"/>
          </p:cNvSpPr>
          <p:nvPr/>
        </p:nvSpPr>
        <p:spPr bwMode="auto">
          <a:xfrm>
            <a:off x="1259840" y="24166104"/>
            <a:ext cx="10322560" cy="1931884"/>
          </a:xfrm>
          <a:prstGeom prst="rect">
            <a:avLst/>
          </a:prstGeom>
          <a:noFill/>
          <a:ln w="9525">
            <a:noFill/>
            <a:miter lim="800000"/>
            <a:headEnd/>
            <a:tailEnd/>
          </a:ln>
        </p:spPr>
        <p:txBody>
          <a:bodyPr wrap="square" lIns="0" tIns="42200" rIns="84400" bIns="42200">
            <a:spAutoFit/>
          </a:bodyPr>
          <a:lstStyle/>
          <a:p>
            <a:r>
              <a:rPr lang="en-US" sz="2400" dirty="0" smtClean="0"/>
              <a:t>	Conventional computational methods model proteins in their unfolded sequence form, and ignore the 3D nature of proteins. By modeling protein in their 3D structure and taking advantage of the available 3D structure data, our algorithms have the potential to discover new structure patterns in proteins that are impossible to discover in their linear structure.</a:t>
            </a:r>
            <a:endParaRPr lang="en-US" sz="2400" dirty="0"/>
          </a:p>
        </p:txBody>
      </p:sp>
      <p:sp>
        <p:nvSpPr>
          <p:cNvPr id="98" name="Text Box 357"/>
          <p:cNvSpPr txBox="1">
            <a:spLocks noChangeArrowheads="1"/>
          </p:cNvSpPr>
          <p:nvPr/>
        </p:nvSpPr>
        <p:spPr bwMode="auto">
          <a:xfrm>
            <a:off x="12555335" y="6285104"/>
            <a:ext cx="11464924" cy="1193220"/>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To</a:t>
            </a:r>
            <a:r>
              <a:rPr lang="zh-CN" altLang="en-US" sz="2400" dirty="0" smtClean="0"/>
              <a:t> </a:t>
            </a:r>
            <a:r>
              <a:rPr lang="en-US" altLang="zh-CN" sz="2400" dirty="0" smtClean="0"/>
              <a:t>discover</a:t>
            </a:r>
            <a:r>
              <a:rPr lang="zh-CN" altLang="en-US" sz="2400" dirty="0" smtClean="0"/>
              <a:t> </a:t>
            </a:r>
            <a:r>
              <a:rPr lang="en-US" altLang="zh-CN" sz="2400" dirty="0" smtClean="0"/>
              <a:t>pattern</a:t>
            </a:r>
            <a:r>
              <a:rPr lang="zh-CN" altLang="en-US" sz="2400" dirty="0" smtClean="0"/>
              <a:t> </a:t>
            </a:r>
            <a:r>
              <a:rPr lang="en-US" altLang="zh-CN" sz="2400" dirty="0" smtClean="0"/>
              <a:t>in protein, we first turn their</a:t>
            </a:r>
            <a:r>
              <a:rPr lang="zh-CN" altLang="en-US" sz="2400" dirty="0" smtClean="0"/>
              <a:t> </a:t>
            </a:r>
            <a:r>
              <a:rPr lang="en-US" altLang="zh-CN" sz="2400" dirty="0" smtClean="0"/>
              <a:t>3D structure into a ARG to represent their spatial relationship</a:t>
            </a:r>
            <a:r>
              <a:rPr lang="zh-CN" altLang="en-US" sz="2400" dirty="0" smtClean="0"/>
              <a:t> </a:t>
            </a:r>
            <a:r>
              <a:rPr lang="en-US" altLang="zh-CN" sz="2400" dirty="0" smtClean="0"/>
              <a:t>where</a:t>
            </a:r>
            <a:r>
              <a:rPr lang="zh-CN" altLang="en-US" sz="2400" dirty="0" smtClean="0"/>
              <a:t> </a:t>
            </a:r>
            <a:r>
              <a:rPr lang="en-US" altLang="zh-CN" sz="2400" dirty="0" smtClean="0"/>
              <a:t>nodes</a:t>
            </a:r>
            <a:r>
              <a:rPr lang="zh-CN" altLang="en-US" sz="2400" dirty="0" smtClean="0"/>
              <a:t> </a:t>
            </a:r>
            <a:r>
              <a:rPr lang="en-US" altLang="zh-CN" sz="2400" dirty="0" smtClean="0"/>
              <a:t>represent</a:t>
            </a:r>
            <a:r>
              <a:rPr lang="zh-CN" altLang="en-US" sz="2400" dirty="0" smtClean="0"/>
              <a:t> </a:t>
            </a:r>
            <a:r>
              <a:rPr lang="en-US" altLang="zh-CN" sz="2400" dirty="0" smtClean="0"/>
              <a:t>individual</a:t>
            </a:r>
            <a:r>
              <a:rPr lang="zh-CN" altLang="en-US" sz="2400" dirty="0" smtClean="0"/>
              <a:t> </a:t>
            </a:r>
            <a:r>
              <a:rPr lang="en-US" altLang="zh-CN" sz="2400" dirty="0" smtClean="0"/>
              <a:t>amino</a:t>
            </a:r>
            <a:r>
              <a:rPr lang="zh-CN" altLang="en-US" sz="2400" dirty="0" smtClean="0"/>
              <a:t> </a:t>
            </a:r>
            <a:r>
              <a:rPr lang="en-US" altLang="zh-CN" sz="2400" dirty="0" smtClean="0"/>
              <a:t>acid</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protein</a:t>
            </a:r>
            <a:r>
              <a:rPr lang="zh-CN" altLang="en-US" sz="2400" dirty="0" smtClean="0"/>
              <a:t> </a:t>
            </a:r>
            <a:r>
              <a:rPr lang="en-US" altLang="zh-CN" sz="2400" dirty="0" smtClean="0"/>
              <a:t>and</a:t>
            </a:r>
            <a:r>
              <a:rPr lang="zh-CN" altLang="en-US" sz="2400" dirty="0" smtClean="0"/>
              <a:t> </a:t>
            </a:r>
            <a:r>
              <a:rPr lang="en-US" altLang="zh-CN" sz="2400" dirty="0" smtClean="0"/>
              <a:t>edges</a:t>
            </a:r>
            <a:r>
              <a:rPr lang="zh-CN" altLang="en-US" sz="2400" dirty="0" smtClean="0"/>
              <a:t> </a:t>
            </a:r>
            <a:r>
              <a:rPr lang="en-US" altLang="zh-CN" sz="2400" dirty="0" smtClean="0"/>
              <a:t>represent</a:t>
            </a:r>
            <a:r>
              <a:rPr lang="zh-CN" altLang="en-US" sz="2400" dirty="0" smtClean="0"/>
              <a:t> </a:t>
            </a:r>
            <a:r>
              <a:rPr lang="en-US" altLang="zh-CN" sz="2400" dirty="0" smtClean="0"/>
              <a:t>a</a:t>
            </a:r>
            <a:r>
              <a:rPr lang="zh-CN" altLang="en-US" sz="2400" dirty="0" smtClean="0"/>
              <a:t> </a:t>
            </a:r>
            <a:r>
              <a:rPr lang="en-US" altLang="zh-CN" sz="2400" dirty="0" smtClean="0"/>
              <a:t>closed</a:t>
            </a:r>
            <a:r>
              <a:rPr lang="zh-CN" altLang="en-US" sz="2400" dirty="0" smtClean="0"/>
              <a:t> </a:t>
            </a:r>
            <a:r>
              <a:rPr lang="en-US" altLang="zh-CN" sz="2400" dirty="0" smtClean="0"/>
              <a:t>distance</a:t>
            </a:r>
            <a:r>
              <a:rPr lang="zh-CN" altLang="en-US" sz="2400" dirty="0" smtClean="0"/>
              <a:t> </a:t>
            </a:r>
            <a:r>
              <a:rPr lang="en-US" altLang="zh-CN" sz="2400" dirty="0" smtClean="0"/>
              <a:t>between</a:t>
            </a:r>
            <a:r>
              <a:rPr lang="zh-CN" altLang="en-US" sz="2400" dirty="0" smtClean="0"/>
              <a:t> </a:t>
            </a:r>
            <a:r>
              <a:rPr lang="en-US" altLang="zh-CN" sz="2400" dirty="0" smtClean="0"/>
              <a:t>the</a:t>
            </a:r>
            <a:r>
              <a:rPr lang="zh-CN" altLang="en-US" sz="2400" dirty="0" smtClean="0"/>
              <a:t> </a:t>
            </a:r>
            <a:r>
              <a:rPr lang="en-US" altLang="zh-CN" sz="2400" dirty="0" smtClean="0"/>
              <a:t>two</a:t>
            </a:r>
            <a:r>
              <a:rPr lang="zh-CN" altLang="en-US" sz="2400" dirty="0" smtClean="0"/>
              <a:t> </a:t>
            </a:r>
            <a:r>
              <a:rPr lang="en-US" altLang="zh-CN" sz="2400" dirty="0" smtClean="0"/>
              <a:t>amino</a:t>
            </a:r>
            <a:r>
              <a:rPr lang="zh-CN" altLang="en-US" sz="2400" dirty="0" smtClean="0"/>
              <a:t> </a:t>
            </a:r>
            <a:r>
              <a:rPr lang="en-US" altLang="zh-CN" sz="2400" dirty="0" smtClean="0"/>
              <a:t>acids:</a:t>
            </a:r>
            <a:endParaRPr lang="en-US" sz="2400" dirty="0"/>
          </a:p>
        </p:txBody>
      </p:sp>
      <p:sp>
        <p:nvSpPr>
          <p:cNvPr id="469" name="Text Box 357"/>
          <p:cNvSpPr txBox="1">
            <a:spLocks noChangeArrowheads="1"/>
          </p:cNvSpPr>
          <p:nvPr/>
        </p:nvSpPr>
        <p:spPr bwMode="auto">
          <a:xfrm>
            <a:off x="25319768" y="25171980"/>
            <a:ext cx="10230426" cy="1193220"/>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ea typeface="Arial" charset="0"/>
                <a:cs typeface="Arial" charset="0"/>
              </a:rPr>
              <a:t>This</a:t>
            </a:r>
            <a:r>
              <a:rPr lang="zh-CN" altLang="en-US" sz="2400" dirty="0" smtClean="0">
                <a:ea typeface="Arial" charset="0"/>
                <a:cs typeface="Arial" charset="0"/>
              </a:rPr>
              <a:t> </a:t>
            </a:r>
            <a:r>
              <a:rPr lang="en-US" altLang="zh-CN" sz="2400" dirty="0">
                <a:ea typeface="Arial" charset="0"/>
                <a:cs typeface="Arial" charset="0"/>
              </a:rPr>
              <a:t>work</a:t>
            </a:r>
            <a:r>
              <a:rPr lang="zh-CN" altLang="en-US" sz="2400" dirty="0">
                <a:ea typeface="Arial" charset="0"/>
                <a:cs typeface="Arial" charset="0"/>
              </a:rPr>
              <a:t> </a:t>
            </a:r>
            <a:r>
              <a:rPr lang="en-US" altLang="zh-CN" sz="2400" dirty="0">
                <a:ea typeface="Arial" charset="0"/>
                <a:cs typeface="Arial" charset="0"/>
              </a:rPr>
              <a:t>is</a:t>
            </a:r>
            <a:r>
              <a:rPr lang="zh-CN" altLang="en-US" sz="2400" dirty="0">
                <a:ea typeface="Arial" charset="0"/>
                <a:cs typeface="Arial" charset="0"/>
              </a:rPr>
              <a:t> </a:t>
            </a:r>
            <a:r>
              <a:rPr lang="en-US" altLang="zh-CN" sz="2400" dirty="0">
                <a:ea typeface="Arial" charset="0"/>
                <a:cs typeface="Arial" charset="0"/>
              </a:rPr>
              <a:t>supported</a:t>
            </a:r>
            <a:r>
              <a:rPr lang="zh-CN" altLang="en-US" sz="2400" dirty="0">
                <a:ea typeface="Arial" charset="0"/>
                <a:cs typeface="Arial" charset="0"/>
              </a:rPr>
              <a:t> </a:t>
            </a:r>
            <a:r>
              <a:rPr lang="en-US" altLang="zh-CN" sz="2400" dirty="0">
                <a:ea typeface="Arial" charset="0"/>
                <a:cs typeface="Arial" charset="0"/>
              </a:rPr>
              <a:t>by</a:t>
            </a:r>
            <a:r>
              <a:rPr lang="zh-CN" altLang="en-US" sz="2400" dirty="0">
                <a:ea typeface="Arial" charset="0"/>
                <a:cs typeface="Arial" charset="0"/>
              </a:rPr>
              <a:t> </a:t>
            </a:r>
            <a:r>
              <a:rPr lang="en-US" altLang="zh-CN" sz="2400" dirty="0">
                <a:ea typeface="Arial" charset="0"/>
                <a:cs typeface="Arial" charset="0"/>
              </a:rPr>
              <a:t>the</a:t>
            </a:r>
            <a:r>
              <a:rPr lang="zh-CN" altLang="en-US" sz="2400" dirty="0">
                <a:ea typeface="Arial" charset="0"/>
                <a:cs typeface="Arial" charset="0"/>
              </a:rPr>
              <a:t> </a:t>
            </a:r>
            <a:r>
              <a:rPr lang="en-US" altLang="zh-CN" sz="2400" dirty="0">
                <a:ea typeface="Arial" charset="0"/>
                <a:cs typeface="Arial" charset="0"/>
              </a:rPr>
              <a:t>Jerome</a:t>
            </a:r>
            <a:r>
              <a:rPr lang="zh-CN" altLang="en-US" sz="2400" dirty="0">
                <a:ea typeface="Arial" charset="0"/>
                <a:cs typeface="Arial" charset="0"/>
              </a:rPr>
              <a:t> </a:t>
            </a:r>
            <a:r>
              <a:rPr lang="en-US" altLang="zh-CN" sz="2400" dirty="0">
                <a:ea typeface="Arial" charset="0"/>
                <a:cs typeface="Arial" charset="0"/>
              </a:rPr>
              <a:t>A.</a:t>
            </a:r>
            <a:r>
              <a:rPr lang="zh-CN" altLang="en-US" sz="2400" dirty="0">
                <a:ea typeface="Arial" charset="0"/>
                <a:cs typeface="Arial" charset="0"/>
              </a:rPr>
              <a:t> </a:t>
            </a:r>
            <a:r>
              <a:rPr lang="en-US" altLang="zh-CN" sz="2400" dirty="0">
                <a:ea typeface="Arial" charset="0"/>
                <a:cs typeface="Arial" charset="0"/>
              </a:rPr>
              <a:t>Schiff</a:t>
            </a:r>
            <a:r>
              <a:rPr lang="zh-CN" altLang="en-US" sz="2400" dirty="0">
                <a:ea typeface="Arial" charset="0"/>
                <a:cs typeface="Arial" charset="0"/>
              </a:rPr>
              <a:t> </a:t>
            </a:r>
            <a:r>
              <a:rPr lang="en-US" altLang="zh-CN" sz="2400" dirty="0" smtClean="0">
                <a:ea typeface="Arial" charset="0"/>
                <a:cs typeface="Arial" charset="0"/>
              </a:rPr>
              <a:t>Fellowship,</a:t>
            </a:r>
            <a:r>
              <a:rPr lang="zh-CN" altLang="en-US" sz="2400" dirty="0" smtClean="0">
                <a:ea typeface="Arial" charset="0"/>
                <a:cs typeface="Arial" charset="0"/>
              </a:rPr>
              <a:t> </a:t>
            </a:r>
            <a:r>
              <a:rPr lang="en-US" altLang="zh-CN" sz="2400" dirty="0" smtClean="0">
                <a:ea typeface="Arial" charset="0"/>
                <a:cs typeface="Arial" charset="0"/>
              </a:rPr>
              <a:t>and</a:t>
            </a:r>
            <a:r>
              <a:rPr lang="zh-CN" altLang="en-US" sz="2400" dirty="0" smtClean="0">
                <a:ea typeface="Arial" charset="0"/>
                <a:cs typeface="Arial" charset="0"/>
              </a:rPr>
              <a:t> </a:t>
            </a:r>
            <a:r>
              <a:rPr lang="en-US" altLang="zh-CN" sz="2400" dirty="0">
                <a:ea typeface="Arial" charset="0"/>
                <a:cs typeface="Arial" charset="0"/>
              </a:rPr>
              <a:t>I</a:t>
            </a:r>
            <a:r>
              <a:rPr lang="zh-CN" altLang="en-US" sz="2400" dirty="0">
                <a:ea typeface="Arial" charset="0"/>
                <a:cs typeface="Arial" charset="0"/>
              </a:rPr>
              <a:t> </a:t>
            </a:r>
            <a:r>
              <a:rPr lang="en-US" altLang="zh-CN" sz="2400" dirty="0">
                <a:ea typeface="Arial" charset="0"/>
                <a:cs typeface="Arial" charset="0"/>
              </a:rPr>
              <a:t>thank</a:t>
            </a:r>
            <a:r>
              <a:rPr lang="zh-CN" altLang="en-US" sz="2400" dirty="0">
                <a:ea typeface="Arial" charset="0"/>
                <a:cs typeface="Arial" charset="0"/>
              </a:rPr>
              <a:t> </a:t>
            </a:r>
            <a:r>
              <a:rPr lang="en-US" altLang="zh-CN" sz="2400" dirty="0">
                <a:ea typeface="Arial" charset="0"/>
                <a:cs typeface="Arial" charset="0"/>
              </a:rPr>
              <a:t>Prof.</a:t>
            </a:r>
            <a:r>
              <a:rPr lang="zh-CN" altLang="en-US" sz="2400" dirty="0">
                <a:ea typeface="Arial" charset="0"/>
                <a:cs typeface="Arial" charset="0"/>
              </a:rPr>
              <a:t> </a:t>
            </a:r>
            <a:r>
              <a:rPr lang="en-US" altLang="zh-CN" sz="2400" dirty="0" err="1" smtClean="0">
                <a:ea typeface="Arial" charset="0"/>
                <a:cs typeface="Arial" charset="0"/>
              </a:rPr>
              <a:t>Pengyu</a:t>
            </a:r>
            <a:r>
              <a:rPr lang="zh-CN" altLang="en-US" sz="2400" dirty="0" smtClean="0">
                <a:ea typeface="Arial" charset="0"/>
                <a:cs typeface="Arial" charset="0"/>
              </a:rPr>
              <a:t> </a:t>
            </a:r>
            <a:r>
              <a:rPr lang="en-US" altLang="zh-CN" sz="2400" dirty="0">
                <a:ea typeface="Arial" charset="0"/>
                <a:cs typeface="Arial" charset="0"/>
              </a:rPr>
              <a:t>Hong</a:t>
            </a:r>
            <a:r>
              <a:rPr lang="zh-CN" altLang="en-US" sz="2400" dirty="0">
                <a:ea typeface="Arial" charset="0"/>
                <a:cs typeface="Arial" charset="0"/>
              </a:rPr>
              <a:t> </a:t>
            </a:r>
            <a:r>
              <a:rPr lang="en-US" altLang="zh-CN" sz="2400" dirty="0">
                <a:ea typeface="Arial" charset="0"/>
                <a:cs typeface="Arial" charset="0"/>
              </a:rPr>
              <a:t>for</a:t>
            </a:r>
            <a:r>
              <a:rPr lang="zh-CN" altLang="en-US" sz="2400" dirty="0">
                <a:ea typeface="Arial" charset="0"/>
                <a:cs typeface="Arial" charset="0"/>
              </a:rPr>
              <a:t> </a:t>
            </a:r>
            <a:r>
              <a:rPr lang="en-US" altLang="zh-CN" sz="2400" dirty="0">
                <a:ea typeface="Arial" charset="0"/>
                <a:cs typeface="Arial" charset="0"/>
              </a:rPr>
              <a:t>his</a:t>
            </a:r>
            <a:r>
              <a:rPr lang="zh-CN" altLang="en-US" sz="2400" dirty="0">
                <a:ea typeface="Arial" charset="0"/>
                <a:cs typeface="Arial" charset="0"/>
              </a:rPr>
              <a:t> </a:t>
            </a:r>
            <a:r>
              <a:rPr lang="en-US" altLang="zh-CN" sz="2400" dirty="0">
                <a:ea typeface="Arial" charset="0"/>
                <a:cs typeface="Arial" charset="0"/>
              </a:rPr>
              <a:t>continuous</a:t>
            </a:r>
            <a:r>
              <a:rPr lang="zh-CN" altLang="en-US" sz="2400" dirty="0">
                <a:ea typeface="Arial" charset="0"/>
                <a:cs typeface="Arial" charset="0"/>
              </a:rPr>
              <a:t> </a:t>
            </a:r>
            <a:r>
              <a:rPr lang="en-US" altLang="zh-CN" sz="2400" dirty="0">
                <a:ea typeface="Arial" charset="0"/>
                <a:cs typeface="Arial" charset="0"/>
              </a:rPr>
              <a:t>support,</a:t>
            </a:r>
            <a:r>
              <a:rPr lang="zh-CN" altLang="en-US" sz="2400" dirty="0">
                <a:ea typeface="Arial" charset="0"/>
                <a:cs typeface="Arial" charset="0"/>
              </a:rPr>
              <a:t> </a:t>
            </a:r>
            <a:r>
              <a:rPr lang="en-US" altLang="zh-CN" sz="2400" dirty="0">
                <a:ea typeface="Arial" charset="0"/>
                <a:cs typeface="Arial" charset="0"/>
              </a:rPr>
              <a:t>inspiration</a:t>
            </a:r>
            <a:r>
              <a:rPr lang="zh-CN" altLang="en-US" sz="2400" dirty="0">
                <a:ea typeface="Arial" charset="0"/>
                <a:cs typeface="Arial" charset="0"/>
              </a:rPr>
              <a:t> </a:t>
            </a:r>
            <a:r>
              <a:rPr lang="en-US" altLang="zh-CN" sz="2400" dirty="0">
                <a:ea typeface="Arial" charset="0"/>
                <a:cs typeface="Arial" charset="0"/>
              </a:rPr>
              <a:t>and</a:t>
            </a:r>
            <a:r>
              <a:rPr lang="zh-CN" altLang="en-US" sz="2400" dirty="0">
                <a:ea typeface="Arial" charset="0"/>
                <a:cs typeface="Arial" charset="0"/>
              </a:rPr>
              <a:t> </a:t>
            </a:r>
            <a:r>
              <a:rPr lang="en-US" altLang="zh-CN" sz="2400" dirty="0">
                <a:ea typeface="Arial" charset="0"/>
                <a:cs typeface="Arial" charset="0"/>
              </a:rPr>
              <a:t>guidance.</a:t>
            </a:r>
            <a:r>
              <a:rPr lang="zh-CN" altLang="en-US" sz="2400" dirty="0">
                <a:ea typeface="Arial" charset="0"/>
                <a:cs typeface="Arial" charset="0"/>
              </a:rPr>
              <a:t> </a:t>
            </a:r>
            <a:endParaRPr lang="en-US" sz="2400" dirty="0">
              <a:ea typeface="Arial" charset="0"/>
              <a:cs typeface="Arial" charset="0"/>
            </a:endParaRPr>
          </a:p>
        </p:txBody>
      </p:sp>
      <p:grpSp>
        <p:nvGrpSpPr>
          <p:cNvPr id="551" name="Group 550"/>
          <p:cNvGrpSpPr/>
          <p:nvPr/>
        </p:nvGrpSpPr>
        <p:grpSpPr>
          <a:xfrm>
            <a:off x="13487124" y="7620000"/>
            <a:ext cx="8814218" cy="2950874"/>
            <a:chOff x="13061896" y="7830861"/>
            <a:chExt cx="8814218" cy="2950874"/>
          </a:xfrm>
        </p:grpSpPr>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061896" y="7830861"/>
              <a:ext cx="3417749" cy="2820473"/>
            </a:xfrm>
            <a:prstGeom prst="rect">
              <a:avLst/>
            </a:prstGeom>
          </p:spPr>
        </p:pic>
        <p:sp>
          <p:nvSpPr>
            <p:cNvPr id="4" name="Right Arrow 3"/>
            <p:cNvSpPr/>
            <p:nvPr/>
          </p:nvSpPr>
          <p:spPr>
            <a:xfrm>
              <a:off x="17250234" y="9055671"/>
              <a:ext cx="1219200" cy="303182"/>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Oval 250"/>
            <p:cNvSpPr/>
            <p:nvPr/>
          </p:nvSpPr>
          <p:spPr>
            <a:xfrm>
              <a:off x="19961627" y="10476935"/>
              <a:ext cx="304800" cy="304800"/>
            </a:xfrm>
            <a:prstGeom prst="ellipse">
              <a:avLst/>
            </a:prstGeom>
            <a:noFill/>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550" name="Group 549"/>
            <p:cNvGrpSpPr/>
            <p:nvPr/>
          </p:nvGrpSpPr>
          <p:grpSpPr>
            <a:xfrm>
              <a:off x="19215621" y="7933333"/>
              <a:ext cx="2660493" cy="2696002"/>
              <a:chOff x="19215621" y="7933333"/>
              <a:chExt cx="2660493" cy="2696002"/>
            </a:xfrm>
          </p:grpSpPr>
          <p:sp>
            <p:nvSpPr>
              <p:cNvPr id="200" name="Oval 199"/>
              <p:cNvSpPr/>
              <p:nvPr/>
            </p:nvSpPr>
            <p:spPr>
              <a:xfrm>
                <a:off x="19215621" y="922561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6" name="Oval 215"/>
              <p:cNvSpPr/>
              <p:nvPr/>
            </p:nvSpPr>
            <p:spPr>
              <a:xfrm>
                <a:off x="20558760" y="882077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8" name="Oval 217"/>
              <p:cNvSpPr/>
              <p:nvPr/>
            </p:nvSpPr>
            <p:spPr>
              <a:xfrm>
                <a:off x="19655738" y="8515970"/>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9" name="Oval 218"/>
              <p:cNvSpPr/>
              <p:nvPr/>
            </p:nvSpPr>
            <p:spPr>
              <a:xfrm>
                <a:off x="19537106" y="9896937"/>
                <a:ext cx="304800" cy="304800"/>
              </a:xfrm>
              <a:prstGeom prst="ellipse">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21" name="Straight Connector 220"/>
              <p:cNvCxnSpPr>
                <a:endCxn id="218" idx="4"/>
              </p:cNvCxnSpPr>
              <p:nvPr/>
            </p:nvCxnSpPr>
            <p:spPr>
              <a:xfrm flipV="1">
                <a:off x="19689507" y="8820770"/>
                <a:ext cx="118631" cy="107616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a:stCxn id="200" idx="6"/>
                <a:endCxn id="216" idx="3"/>
              </p:cNvCxnSpPr>
              <p:nvPr/>
            </p:nvCxnSpPr>
            <p:spPr>
              <a:xfrm flipV="1">
                <a:off x="19520421" y="9080933"/>
                <a:ext cx="1082976" cy="29708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a:stCxn id="219" idx="1"/>
                <a:endCxn id="200" idx="5"/>
              </p:cNvCxnSpPr>
              <p:nvPr/>
            </p:nvCxnSpPr>
            <p:spPr>
              <a:xfrm flipH="1" flipV="1">
                <a:off x="19475784" y="9485776"/>
                <a:ext cx="105959" cy="45579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a:stCxn id="216" idx="3"/>
                <a:endCxn id="218" idx="5"/>
              </p:cNvCxnSpPr>
              <p:nvPr/>
            </p:nvCxnSpPr>
            <p:spPr>
              <a:xfrm flipH="1" flipV="1">
                <a:off x="19915901" y="8776133"/>
                <a:ext cx="687496" cy="30480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a:stCxn id="226" idx="2"/>
                <a:endCxn id="216" idx="5"/>
              </p:cNvCxnSpPr>
              <p:nvPr/>
            </p:nvCxnSpPr>
            <p:spPr>
              <a:xfrm flipH="1" flipV="1">
                <a:off x="20818923" y="9080933"/>
                <a:ext cx="770588" cy="30002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26" name="Oval 225"/>
              <p:cNvSpPr/>
              <p:nvPr/>
            </p:nvSpPr>
            <p:spPr>
              <a:xfrm>
                <a:off x="21589511" y="9241098"/>
                <a:ext cx="286603" cy="279710"/>
              </a:xfrm>
              <a:prstGeom prst="ellipse">
                <a:avLst/>
              </a:prstGeom>
              <a:noFill/>
              <a:ln>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27" name="Straight Connector 226"/>
              <p:cNvCxnSpPr>
                <a:stCxn id="226" idx="3"/>
                <a:endCxn id="229" idx="7"/>
              </p:cNvCxnSpPr>
              <p:nvPr/>
            </p:nvCxnSpPr>
            <p:spPr>
              <a:xfrm flipH="1">
                <a:off x="21507696" y="9479845"/>
                <a:ext cx="123787" cy="336133"/>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a:stCxn id="229" idx="1"/>
                <a:endCxn id="200" idx="6"/>
              </p:cNvCxnSpPr>
              <p:nvPr/>
            </p:nvCxnSpPr>
            <p:spPr>
              <a:xfrm flipH="1" flipV="1">
                <a:off x="19520421" y="9378013"/>
                <a:ext cx="1771749" cy="437965"/>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29" name="Oval 228"/>
              <p:cNvSpPr/>
              <p:nvPr/>
            </p:nvSpPr>
            <p:spPr>
              <a:xfrm>
                <a:off x="21247533" y="9771341"/>
                <a:ext cx="304800" cy="304800"/>
              </a:xfrm>
              <a:prstGeom prst="ellipse">
                <a:avLst/>
              </a:prstGeom>
              <a:noFill/>
              <a:ln>
                <a:solidFill>
                  <a:schemeClr val="accent5"/>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30" name="Oval 229"/>
              <p:cNvSpPr/>
              <p:nvPr/>
            </p:nvSpPr>
            <p:spPr>
              <a:xfrm>
                <a:off x="20498321" y="9215889"/>
                <a:ext cx="304800" cy="304800"/>
              </a:xfrm>
              <a:prstGeom prst="ellipse">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31" name="Straight Connector 230"/>
              <p:cNvCxnSpPr>
                <a:stCxn id="230" idx="3"/>
                <a:endCxn id="219" idx="7"/>
              </p:cNvCxnSpPr>
              <p:nvPr/>
            </p:nvCxnSpPr>
            <p:spPr>
              <a:xfrm flipH="1">
                <a:off x="19797269" y="9476052"/>
                <a:ext cx="745689" cy="465522"/>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a:stCxn id="229" idx="1"/>
                <a:endCxn id="230" idx="5"/>
              </p:cNvCxnSpPr>
              <p:nvPr/>
            </p:nvCxnSpPr>
            <p:spPr>
              <a:xfrm flipH="1" flipV="1">
                <a:off x="20758484" y="9476052"/>
                <a:ext cx="533686" cy="33992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233" name="Oval 232"/>
              <p:cNvSpPr/>
              <p:nvPr/>
            </p:nvSpPr>
            <p:spPr>
              <a:xfrm>
                <a:off x="20107249" y="7933333"/>
                <a:ext cx="304800" cy="304800"/>
              </a:xfrm>
              <a:prstGeom prst="ellipse">
                <a:avLst/>
              </a:prstGeom>
              <a:noFill/>
              <a:ln>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35" name="Straight Connector 234"/>
              <p:cNvCxnSpPr>
                <a:stCxn id="218" idx="7"/>
                <a:endCxn id="233" idx="3"/>
              </p:cNvCxnSpPr>
              <p:nvPr/>
            </p:nvCxnSpPr>
            <p:spPr>
              <a:xfrm flipV="1">
                <a:off x="19915901" y="8193496"/>
                <a:ext cx="235985" cy="367111"/>
              </a:xfrm>
              <a:prstGeom prst="line">
                <a:avLst/>
              </a:prstGeom>
              <a:ln w="25400">
                <a:solidFill>
                  <a:srgbClr val="92D050"/>
                </a:solidFill>
              </a:ln>
            </p:spPr>
            <p:style>
              <a:lnRef idx="1">
                <a:schemeClr val="accent1"/>
              </a:lnRef>
              <a:fillRef idx="0">
                <a:schemeClr val="accent1"/>
              </a:fillRef>
              <a:effectRef idx="0">
                <a:schemeClr val="accent1"/>
              </a:effectRef>
              <a:fontRef idx="minor">
                <a:schemeClr val="tx1"/>
              </a:fontRef>
            </p:style>
          </p:cxnSp>
          <p:sp>
            <p:nvSpPr>
              <p:cNvPr id="236" name="Oval 235"/>
              <p:cNvSpPr/>
              <p:nvPr/>
            </p:nvSpPr>
            <p:spPr>
              <a:xfrm>
                <a:off x="20558760" y="8247301"/>
                <a:ext cx="286603" cy="279710"/>
              </a:xfrm>
              <a:prstGeom prst="ellipse">
                <a:avLst/>
              </a:prstGeom>
              <a:noFill/>
              <a:ln>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37" name="Straight Connector 236"/>
              <p:cNvCxnSpPr>
                <a:stCxn id="236" idx="4"/>
                <a:endCxn id="216" idx="0"/>
              </p:cNvCxnSpPr>
              <p:nvPr/>
            </p:nvCxnSpPr>
            <p:spPr>
              <a:xfrm>
                <a:off x="20702062" y="8527011"/>
                <a:ext cx="9098" cy="293759"/>
              </a:xfrm>
              <a:prstGeom prst="line">
                <a:avLst/>
              </a:prstGeom>
              <a:ln w="25400">
                <a:solidFill>
                  <a:srgbClr val="92D050"/>
                </a:solidFill>
              </a:ln>
            </p:spPr>
            <p:style>
              <a:lnRef idx="1">
                <a:schemeClr val="accent1"/>
              </a:lnRef>
              <a:fillRef idx="0">
                <a:schemeClr val="accent1"/>
              </a:fillRef>
              <a:effectRef idx="0">
                <a:schemeClr val="accent1"/>
              </a:effectRef>
              <a:fontRef idx="minor">
                <a:schemeClr val="tx1"/>
              </a:fontRef>
            </p:style>
          </p:cxnSp>
          <p:sp>
            <p:nvSpPr>
              <p:cNvPr id="239" name="Oval 238"/>
              <p:cNvSpPr/>
              <p:nvPr/>
            </p:nvSpPr>
            <p:spPr>
              <a:xfrm>
                <a:off x="19328620" y="8033500"/>
                <a:ext cx="304800" cy="304800"/>
              </a:xfrm>
              <a:prstGeom prst="ellipse">
                <a:avLst/>
              </a:prstGeom>
              <a:noFill/>
              <a:ln>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40" name="Straight Connector 239"/>
              <p:cNvCxnSpPr>
                <a:stCxn id="236" idx="1"/>
                <a:endCxn id="233" idx="5"/>
              </p:cNvCxnSpPr>
              <p:nvPr/>
            </p:nvCxnSpPr>
            <p:spPr>
              <a:xfrm flipH="1" flipV="1">
                <a:off x="20367412" y="8193496"/>
                <a:ext cx="233320" cy="94768"/>
              </a:xfrm>
              <a:prstGeom prst="line">
                <a:avLst/>
              </a:prstGeom>
              <a:ln w="254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a:stCxn id="233" idx="2"/>
                <a:endCxn id="239" idx="7"/>
              </p:cNvCxnSpPr>
              <p:nvPr/>
            </p:nvCxnSpPr>
            <p:spPr>
              <a:xfrm flipH="1" flipV="1">
                <a:off x="19588783" y="8078137"/>
                <a:ext cx="518466" cy="7596"/>
              </a:xfrm>
              <a:prstGeom prst="line">
                <a:avLst/>
              </a:prstGeom>
              <a:ln w="25400">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39" idx="4"/>
                <a:endCxn id="219" idx="0"/>
              </p:cNvCxnSpPr>
              <p:nvPr/>
            </p:nvCxnSpPr>
            <p:spPr>
              <a:xfrm>
                <a:off x="19481020" y="8338300"/>
                <a:ext cx="208486" cy="1558637"/>
              </a:xfrm>
              <a:prstGeom prst="line">
                <a:avLst/>
              </a:prstGeom>
              <a:ln w="25400">
                <a:solidFill>
                  <a:srgbClr val="92D050"/>
                </a:solidFill>
              </a:ln>
            </p:spPr>
            <p:style>
              <a:lnRef idx="1">
                <a:schemeClr val="accent1"/>
              </a:lnRef>
              <a:fillRef idx="0">
                <a:schemeClr val="accent1"/>
              </a:fillRef>
              <a:effectRef idx="0">
                <a:schemeClr val="accent1"/>
              </a:effectRef>
              <a:fontRef idx="minor">
                <a:schemeClr val="tx1"/>
              </a:fontRef>
            </p:style>
          </p:cxnSp>
          <p:sp>
            <p:nvSpPr>
              <p:cNvPr id="250" name="Oval 249"/>
              <p:cNvSpPr/>
              <p:nvPr/>
            </p:nvSpPr>
            <p:spPr>
              <a:xfrm>
                <a:off x="20833842" y="10160173"/>
                <a:ext cx="304800" cy="304800"/>
              </a:xfrm>
              <a:prstGeom prst="ellipse">
                <a:avLst/>
              </a:prstGeom>
              <a:noFill/>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52" name="Straight Connector 251"/>
              <p:cNvCxnSpPr>
                <a:stCxn id="251" idx="1"/>
                <a:endCxn id="219" idx="5"/>
              </p:cNvCxnSpPr>
              <p:nvPr/>
            </p:nvCxnSpPr>
            <p:spPr>
              <a:xfrm flipH="1" flipV="1">
                <a:off x="19797269" y="10157100"/>
                <a:ext cx="208995" cy="36447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a:stCxn id="250" idx="2"/>
                <a:endCxn id="251" idx="6"/>
              </p:cNvCxnSpPr>
              <p:nvPr/>
            </p:nvCxnSpPr>
            <p:spPr>
              <a:xfrm flipH="1">
                <a:off x="20266427" y="10312573"/>
                <a:ext cx="567415" cy="31676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a:stCxn id="251" idx="0"/>
                <a:endCxn id="230" idx="3"/>
              </p:cNvCxnSpPr>
              <p:nvPr/>
            </p:nvCxnSpPr>
            <p:spPr>
              <a:xfrm flipV="1">
                <a:off x="20114027" y="9476052"/>
                <a:ext cx="428931" cy="100088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a:stCxn id="250" idx="7"/>
                <a:endCxn id="229" idx="3"/>
              </p:cNvCxnSpPr>
              <p:nvPr/>
            </p:nvCxnSpPr>
            <p:spPr>
              <a:xfrm flipV="1">
                <a:off x="21094005" y="10031504"/>
                <a:ext cx="198165" cy="173306"/>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268" name="Text Box 357"/>
          <p:cNvSpPr txBox="1">
            <a:spLocks noChangeArrowheads="1"/>
          </p:cNvSpPr>
          <p:nvPr/>
        </p:nvSpPr>
        <p:spPr bwMode="auto">
          <a:xfrm>
            <a:off x="12614276" y="10820400"/>
            <a:ext cx="11464924" cy="1193220"/>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Then to learn the common patterns among these ARGs, we tried to use some small number of special ARGs (as our component</a:t>
            </a:r>
            <a:r>
              <a:rPr lang="zh-CN" altLang="en-US" sz="2400" dirty="0" smtClean="0"/>
              <a:t> </a:t>
            </a:r>
            <a:r>
              <a:rPr lang="en-US" altLang="zh-CN" sz="2400" dirty="0" smtClean="0"/>
              <a:t>ARGs) to represent the entire set of sample</a:t>
            </a:r>
            <a:r>
              <a:rPr lang="zh-CN" altLang="en-US" sz="2400" dirty="0" smtClean="0"/>
              <a:t> </a:t>
            </a:r>
            <a:r>
              <a:rPr lang="en-US" altLang="zh-CN" sz="2400" dirty="0" smtClean="0"/>
              <a:t>ARGs:</a:t>
            </a:r>
            <a:endParaRPr lang="en-US" sz="2400" dirty="0"/>
          </a:p>
        </p:txBody>
      </p:sp>
      <p:grpSp>
        <p:nvGrpSpPr>
          <p:cNvPr id="544" name="Group 543"/>
          <p:cNvGrpSpPr/>
          <p:nvPr/>
        </p:nvGrpSpPr>
        <p:grpSpPr>
          <a:xfrm>
            <a:off x="13647521" y="12039600"/>
            <a:ext cx="7604429" cy="1753625"/>
            <a:chOff x="12661998" y="12344400"/>
            <a:chExt cx="9004353" cy="2076456"/>
          </a:xfrm>
        </p:grpSpPr>
        <p:grpSp>
          <p:nvGrpSpPr>
            <p:cNvPr id="106" name="Group 105"/>
            <p:cNvGrpSpPr/>
            <p:nvPr/>
          </p:nvGrpSpPr>
          <p:grpSpPr>
            <a:xfrm>
              <a:off x="12661998" y="12577475"/>
              <a:ext cx="1555272" cy="1623202"/>
              <a:chOff x="13299652" y="13351944"/>
              <a:chExt cx="1555272" cy="1623202"/>
            </a:xfrm>
          </p:grpSpPr>
          <p:grpSp>
            <p:nvGrpSpPr>
              <p:cNvPr id="501" name="Group 500"/>
              <p:cNvGrpSpPr/>
              <p:nvPr/>
            </p:nvGrpSpPr>
            <p:grpSpPr>
              <a:xfrm>
                <a:off x="13299652" y="13351944"/>
                <a:ext cx="1511556" cy="1623202"/>
                <a:chOff x="13299652" y="13351944"/>
                <a:chExt cx="1511556" cy="1623202"/>
              </a:xfrm>
            </p:grpSpPr>
            <p:sp>
              <p:nvSpPr>
                <p:cNvPr id="269" name="Oval 268"/>
                <p:cNvSpPr/>
                <p:nvPr/>
              </p:nvSpPr>
              <p:spPr>
                <a:xfrm>
                  <a:off x="13299652"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0" name="Oval 269"/>
                <p:cNvSpPr/>
                <p:nvPr/>
              </p:nvSpPr>
              <p:spPr>
                <a:xfrm>
                  <a:off x="13955546"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1" name="Oval 270"/>
                <p:cNvSpPr/>
                <p:nvPr/>
              </p:nvSpPr>
              <p:spPr>
                <a:xfrm>
                  <a:off x="13955546"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2" name="Oval 271"/>
                <p:cNvSpPr/>
                <p:nvPr/>
              </p:nvSpPr>
              <p:spPr>
                <a:xfrm>
                  <a:off x="13299652"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73" name="Straight Connector 272"/>
                <p:cNvCxnSpPr/>
                <p:nvPr/>
              </p:nvCxnSpPr>
              <p:spPr>
                <a:xfrm flipV="1">
                  <a:off x="13452052"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flipV="1">
                  <a:off x="14107946"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flipH="1">
                  <a:off x="13604452" y="14144750"/>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H="1">
                  <a:off x="13604452" y="13504344"/>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a:stCxn id="278" idx="1"/>
                  <a:endCxn id="271" idx="6"/>
                </p:cNvCxnSpPr>
                <p:nvPr/>
              </p:nvCxnSpPr>
              <p:spPr>
                <a:xfrm flipH="1" flipV="1">
                  <a:off x="14260346" y="14144750"/>
                  <a:ext cx="290699" cy="21834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78" name="Oval 277"/>
                <p:cNvSpPr/>
                <p:nvPr/>
              </p:nvSpPr>
              <p:spPr>
                <a:xfrm>
                  <a:off x="14506408" y="1431845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79" name="Oval 278"/>
                <p:cNvSpPr/>
                <p:nvPr/>
              </p:nvSpPr>
              <p:spPr>
                <a:xfrm>
                  <a:off x="13955546"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80" name="Oval 279"/>
                <p:cNvSpPr/>
                <p:nvPr/>
              </p:nvSpPr>
              <p:spPr>
                <a:xfrm>
                  <a:off x="13299652"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284" name="Straight Connector 283"/>
                <p:cNvCxnSpPr>
                  <a:stCxn id="278" idx="3"/>
                  <a:endCxn id="279" idx="6"/>
                </p:cNvCxnSpPr>
                <p:nvPr/>
              </p:nvCxnSpPr>
              <p:spPr>
                <a:xfrm flipH="1">
                  <a:off x="14260346" y="14578616"/>
                  <a:ext cx="290699" cy="24413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a:stCxn id="279" idx="2"/>
                  <a:endCxn id="280" idx="6"/>
                </p:cNvCxnSpPr>
                <p:nvPr/>
              </p:nvCxnSpPr>
              <p:spPr>
                <a:xfrm flipH="1">
                  <a:off x="13604452" y="14822746"/>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a:stCxn id="280" idx="0"/>
                  <a:endCxn id="272" idx="4"/>
                </p:cNvCxnSpPr>
                <p:nvPr/>
              </p:nvCxnSpPr>
              <p:spPr>
                <a:xfrm flipV="1">
                  <a:off x="13452052" y="14297150"/>
                  <a:ext cx="0" cy="37319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384" name="Straight Connector 383"/>
              <p:cNvCxnSpPr>
                <a:stCxn id="269" idx="5"/>
                <a:endCxn id="279" idx="1"/>
              </p:cNvCxnSpPr>
              <p:nvPr/>
            </p:nvCxnSpPr>
            <p:spPr>
              <a:xfrm>
                <a:off x="13559815" y="13612107"/>
                <a:ext cx="440368" cy="1102876"/>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p:cNvCxnSpPr>
                <a:stCxn id="271" idx="7"/>
                <a:endCxn id="389" idx="3"/>
              </p:cNvCxnSpPr>
              <p:nvPr/>
            </p:nvCxnSpPr>
            <p:spPr>
              <a:xfrm flipV="1">
                <a:off x="14215709" y="13629051"/>
                <a:ext cx="379052" cy="40793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89" name="Oval 388"/>
              <p:cNvSpPr/>
              <p:nvPr/>
            </p:nvSpPr>
            <p:spPr>
              <a:xfrm>
                <a:off x="14550124" y="13368888"/>
                <a:ext cx="304800" cy="304800"/>
              </a:xfrm>
              <a:prstGeom prst="ellipse">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 </a:t>
                </a:r>
                <a:endParaRPr lang="en-US" dirty="0"/>
              </a:p>
            </p:txBody>
          </p:sp>
        </p:grpSp>
        <p:grpSp>
          <p:nvGrpSpPr>
            <p:cNvPr id="113" name="Group 112"/>
            <p:cNvGrpSpPr/>
            <p:nvPr/>
          </p:nvGrpSpPr>
          <p:grpSpPr>
            <a:xfrm>
              <a:off x="14944927" y="12344400"/>
              <a:ext cx="1878684" cy="2076456"/>
              <a:chOff x="14944927" y="12961756"/>
              <a:chExt cx="1878684" cy="2076456"/>
            </a:xfrm>
          </p:grpSpPr>
          <p:sp>
            <p:nvSpPr>
              <p:cNvPr id="307" name="Oval 306"/>
              <p:cNvSpPr/>
              <p:nvPr/>
            </p:nvSpPr>
            <p:spPr>
              <a:xfrm rot="2641865">
                <a:off x="16047247" y="12961756"/>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8" name="Oval 307"/>
              <p:cNvSpPr/>
              <p:nvPr/>
            </p:nvSpPr>
            <p:spPr>
              <a:xfrm rot="2641865">
                <a:off x="16518811" y="1341763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9" name="Oval 308"/>
              <p:cNvSpPr/>
              <p:nvPr/>
            </p:nvSpPr>
            <p:spPr>
              <a:xfrm rot="2641865">
                <a:off x="16073697" y="13878062"/>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0" name="Oval 309"/>
              <p:cNvSpPr/>
              <p:nvPr/>
            </p:nvSpPr>
            <p:spPr>
              <a:xfrm rot="2641865">
                <a:off x="15602134" y="1342218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11" name="Straight Connector 310"/>
              <p:cNvCxnSpPr/>
              <p:nvPr/>
            </p:nvCxnSpPr>
            <p:spPr>
              <a:xfrm rot="2641865" flipV="1">
                <a:off x="15977091" y="13176567"/>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rot="2641865" flipV="1">
                <a:off x="16448654" y="13632445"/>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rot="2641865" flipH="1">
                <a:off x="15814769" y="13802523"/>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rot="2641865" flipH="1">
                <a:off x="16259882" y="13342095"/>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rot="2641865" flipH="1" flipV="1">
                <a:off x="16218940" y="14206732"/>
                <a:ext cx="290699" cy="21834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16" name="Oval 315"/>
              <p:cNvSpPr/>
              <p:nvPr/>
            </p:nvSpPr>
            <p:spPr>
              <a:xfrm rot="2641865">
                <a:off x="16243089" y="14495394"/>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7" name="Oval 316"/>
              <p:cNvSpPr/>
              <p:nvPr/>
            </p:nvSpPr>
            <p:spPr>
              <a:xfrm rot="2641865">
                <a:off x="15602457" y="1436551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18" name="Oval 317"/>
              <p:cNvSpPr/>
              <p:nvPr/>
            </p:nvSpPr>
            <p:spPr>
              <a:xfrm rot="2641865">
                <a:off x="15130894" y="13909638"/>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19" name="Straight Connector 318"/>
              <p:cNvCxnSpPr/>
              <p:nvPr/>
            </p:nvCxnSpPr>
            <p:spPr>
              <a:xfrm rot="2641865" flipH="1">
                <a:off x="15908420" y="14515041"/>
                <a:ext cx="290699" cy="24413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rot="2641865" flipH="1">
                <a:off x="15343529" y="14289977"/>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p:nvCxnSpPr>
            <p:spPr>
              <a:xfrm rot="2641865" flipV="1">
                <a:off x="15518914" y="13631713"/>
                <a:ext cx="0" cy="37319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a:stCxn id="309" idx="3"/>
                <a:endCxn id="318" idx="7"/>
              </p:cNvCxnSpPr>
              <p:nvPr/>
            </p:nvCxnSpPr>
            <p:spPr>
              <a:xfrm flipH="1">
                <a:off x="15435672" y="14033039"/>
                <a:ext cx="638047" cy="26422"/>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p:cNvCxnSpPr>
                <a:stCxn id="391" idx="0"/>
                <a:endCxn id="318" idx="5"/>
              </p:cNvCxnSpPr>
              <p:nvPr/>
            </p:nvCxnSpPr>
            <p:spPr>
              <a:xfrm flipV="1">
                <a:off x="15097327" y="14214416"/>
                <a:ext cx="188544" cy="5189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91" name="Oval 390"/>
              <p:cNvSpPr/>
              <p:nvPr/>
            </p:nvSpPr>
            <p:spPr>
              <a:xfrm>
                <a:off x="14944927" y="14733412"/>
                <a:ext cx="304800" cy="304800"/>
              </a:xfrm>
              <a:prstGeom prst="ellipse">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 </a:t>
                </a:r>
                <a:endParaRPr lang="en-US" dirty="0"/>
              </a:p>
            </p:txBody>
          </p:sp>
          <p:cxnSp>
            <p:nvCxnSpPr>
              <p:cNvPr id="392" name="Straight Connector 391"/>
              <p:cNvCxnSpPr>
                <a:stCxn id="391" idx="0"/>
                <a:endCxn id="317" idx="4"/>
              </p:cNvCxnSpPr>
              <p:nvPr/>
            </p:nvCxnSpPr>
            <p:spPr>
              <a:xfrm flipV="1">
                <a:off x="15097327" y="14627486"/>
                <a:ext cx="551605" cy="10592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p:cNvCxnSpPr>
                <a:stCxn id="316" idx="4"/>
                <a:endCxn id="391" idx="5"/>
              </p:cNvCxnSpPr>
              <p:nvPr/>
            </p:nvCxnSpPr>
            <p:spPr>
              <a:xfrm flipH="1">
                <a:off x="15205090" y="14757364"/>
                <a:ext cx="1084474" cy="23621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8" name="Group 107"/>
            <p:cNvGrpSpPr/>
            <p:nvPr/>
          </p:nvGrpSpPr>
          <p:grpSpPr>
            <a:xfrm>
              <a:off x="17401297" y="12420600"/>
              <a:ext cx="1631120" cy="1792102"/>
              <a:chOff x="17584501" y="13117747"/>
              <a:chExt cx="1631120" cy="1792102"/>
            </a:xfrm>
          </p:grpSpPr>
          <p:grpSp>
            <p:nvGrpSpPr>
              <p:cNvPr id="324" name="Group 323"/>
              <p:cNvGrpSpPr/>
              <p:nvPr/>
            </p:nvGrpSpPr>
            <p:grpSpPr>
              <a:xfrm rot="10800000">
                <a:off x="17704065" y="13286647"/>
                <a:ext cx="1511556" cy="1623202"/>
                <a:chOff x="15663916" y="13351944"/>
                <a:chExt cx="1511556" cy="1623202"/>
              </a:xfrm>
            </p:grpSpPr>
            <p:sp>
              <p:nvSpPr>
                <p:cNvPr id="335" name="Oval 334"/>
                <p:cNvSpPr/>
                <p:nvPr/>
              </p:nvSpPr>
              <p:spPr>
                <a:xfrm>
                  <a:off x="15663916"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6" name="Oval 335"/>
                <p:cNvSpPr/>
                <p:nvPr/>
              </p:nvSpPr>
              <p:spPr>
                <a:xfrm>
                  <a:off x="16319810"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6" name="Oval 345"/>
                <p:cNvSpPr/>
                <p:nvPr/>
              </p:nvSpPr>
              <p:spPr>
                <a:xfrm>
                  <a:off x="16319810"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7" name="Oval 346"/>
                <p:cNvSpPr/>
                <p:nvPr/>
              </p:nvSpPr>
              <p:spPr>
                <a:xfrm>
                  <a:off x="15663916"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48" name="Straight Connector 347"/>
                <p:cNvCxnSpPr/>
                <p:nvPr/>
              </p:nvCxnSpPr>
              <p:spPr>
                <a:xfrm flipV="1">
                  <a:off x="15816316"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p:cNvCxnSpPr/>
                <p:nvPr/>
              </p:nvCxnSpPr>
              <p:spPr>
                <a:xfrm flipV="1">
                  <a:off x="16472210"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p:cNvCxnSpPr/>
                <p:nvPr/>
              </p:nvCxnSpPr>
              <p:spPr>
                <a:xfrm flipH="1">
                  <a:off x="15968716" y="14144750"/>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p:cNvCxnSpPr/>
                <p:nvPr/>
              </p:nvCxnSpPr>
              <p:spPr>
                <a:xfrm flipH="1">
                  <a:off x="15968716" y="13504344"/>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p:cNvCxnSpPr/>
                <p:nvPr/>
              </p:nvCxnSpPr>
              <p:spPr>
                <a:xfrm flipH="1" flipV="1">
                  <a:off x="16624610" y="14144750"/>
                  <a:ext cx="290699" cy="21834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55" name="Oval 354"/>
                <p:cNvSpPr/>
                <p:nvPr/>
              </p:nvSpPr>
              <p:spPr>
                <a:xfrm>
                  <a:off x="16870672" y="1431845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6" name="Oval 355"/>
                <p:cNvSpPr/>
                <p:nvPr/>
              </p:nvSpPr>
              <p:spPr>
                <a:xfrm>
                  <a:off x="16319810"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7" name="Oval 356"/>
                <p:cNvSpPr/>
                <p:nvPr/>
              </p:nvSpPr>
              <p:spPr>
                <a:xfrm>
                  <a:off x="15663916"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58" name="Straight Connector 357"/>
                <p:cNvCxnSpPr/>
                <p:nvPr/>
              </p:nvCxnSpPr>
              <p:spPr>
                <a:xfrm flipH="1">
                  <a:off x="16624610" y="14578616"/>
                  <a:ext cx="290699" cy="24413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H="1">
                  <a:off x="15968716" y="14822746"/>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p:cNvCxnSpPr/>
                <p:nvPr/>
              </p:nvCxnSpPr>
              <p:spPr>
                <a:xfrm flipV="1">
                  <a:off x="15816316" y="14297150"/>
                  <a:ext cx="0" cy="37319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386" name="Straight Connector 385"/>
              <p:cNvCxnSpPr>
                <a:stCxn id="335" idx="5"/>
                <a:endCxn id="346" idx="1"/>
              </p:cNvCxnSpPr>
              <p:nvPr/>
            </p:nvCxnSpPr>
            <p:spPr>
              <a:xfrm flipH="1" flipV="1">
                <a:off x="18515090" y="14224806"/>
                <a:ext cx="440368" cy="42488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4" name="Oval 393"/>
              <p:cNvSpPr/>
              <p:nvPr/>
            </p:nvSpPr>
            <p:spPr>
              <a:xfrm>
                <a:off x="17584501" y="13117747"/>
                <a:ext cx="304800" cy="304800"/>
              </a:xfrm>
              <a:prstGeom prst="ellipse">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 </a:t>
                </a:r>
                <a:endParaRPr lang="en-US" dirty="0"/>
              </a:p>
            </p:txBody>
          </p:sp>
          <p:cxnSp>
            <p:nvCxnSpPr>
              <p:cNvPr id="395" name="Straight Connector 394"/>
              <p:cNvCxnSpPr>
                <a:stCxn id="394" idx="6"/>
                <a:endCxn id="356" idx="6"/>
              </p:cNvCxnSpPr>
              <p:nvPr/>
            </p:nvCxnSpPr>
            <p:spPr>
              <a:xfrm>
                <a:off x="17889301" y="13270147"/>
                <a:ext cx="365626" cy="1689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9" name="Group 108"/>
            <p:cNvGrpSpPr/>
            <p:nvPr/>
          </p:nvGrpSpPr>
          <p:grpSpPr>
            <a:xfrm>
              <a:off x="19986851" y="12357151"/>
              <a:ext cx="1679500" cy="1969440"/>
              <a:chOff x="20341125" y="13297488"/>
              <a:chExt cx="1679500" cy="1969440"/>
            </a:xfrm>
          </p:grpSpPr>
          <p:grpSp>
            <p:nvGrpSpPr>
              <p:cNvPr id="361" name="Group 360"/>
              <p:cNvGrpSpPr/>
              <p:nvPr/>
            </p:nvGrpSpPr>
            <p:grpSpPr>
              <a:xfrm rot="18230595">
                <a:off x="20453246" y="13241665"/>
                <a:ext cx="1511556" cy="1623202"/>
                <a:chOff x="15663916" y="13351944"/>
                <a:chExt cx="1511556" cy="1623202"/>
              </a:xfrm>
            </p:grpSpPr>
            <p:sp>
              <p:nvSpPr>
                <p:cNvPr id="363" name="Oval 362"/>
                <p:cNvSpPr/>
                <p:nvPr/>
              </p:nvSpPr>
              <p:spPr>
                <a:xfrm>
                  <a:off x="15663916"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4" name="Oval 363"/>
                <p:cNvSpPr/>
                <p:nvPr/>
              </p:nvSpPr>
              <p:spPr>
                <a:xfrm>
                  <a:off x="16319810" y="1335194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6" name="Oval 365"/>
                <p:cNvSpPr/>
                <p:nvPr/>
              </p:nvSpPr>
              <p:spPr>
                <a:xfrm>
                  <a:off x="16319810"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7" name="Oval 366"/>
                <p:cNvSpPr/>
                <p:nvPr/>
              </p:nvSpPr>
              <p:spPr>
                <a:xfrm>
                  <a:off x="15663916" y="13992350"/>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69" name="Straight Connector 368"/>
                <p:cNvCxnSpPr/>
                <p:nvPr/>
              </p:nvCxnSpPr>
              <p:spPr>
                <a:xfrm flipV="1">
                  <a:off x="15816316"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p:cNvCxnSpPr/>
                <p:nvPr/>
              </p:nvCxnSpPr>
              <p:spPr>
                <a:xfrm flipV="1">
                  <a:off x="16472210" y="13656744"/>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a:off x="15968716" y="14144750"/>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H="1">
                  <a:off x="15968716" y="13504344"/>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p:nvCxnSpPr>
              <p:spPr>
                <a:xfrm flipH="1" flipV="1">
                  <a:off x="16624610" y="14144750"/>
                  <a:ext cx="290699" cy="21834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76" name="Oval 375"/>
                <p:cNvSpPr/>
                <p:nvPr/>
              </p:nvSpPr>
              <p:spPr>
                <a:xfrm>
                  <a:off x="16870672" y="14318453"/>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78" name="Oval 377"/>
                <p:cNvSpPr/>
                <p:nvPr/>
              </p:nvSpPr>
              <p:spPr>
                <a:xfrm>
                  <a:off x="16319810"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79" name="Oval 378"/>
                <p:cNvSpPr/>
                <p:nvPr/>
              </p:nvSpPr>
              <p:spPr>
                <a:xfrm>
                  <a:off x="15663916" y="1467034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381" name="Straight Connector 380"/>
                <p:cNvCxnSpPr/>
                <p:nvPr/>
              </p:nvCxnSpPr>
              <p:spPr>
                <a:xfrm flipH="1">
                  <a:off x="16624610" y="14578616"/>
                  <a:ext cx="290699" cy="24413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p:cNvCxnSpPr/>
                <p:nvPr/>
              </p:nvCxnSpPr>
              <p:spPr>
                <a:xfrm flipH="1">
                  <a:off x="15968716" y="14822746"/>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p:cNvCxnSpPr/>
                <p:nvPr/>
              </p:nvCxnSpPr>
              <p:spPr>
                <a:xfrm flipV="1">
                  <a:off x="15816316" y="14297150"/>
                  <a:ext cx="0" cy="37319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387" name="Straight Connector 386"/>
              <p:cNvCxnSpPr>
                <a:stCxn id="378" idx="1"/>
                <a:endCxn id="367" idx="5"/>
              </p:cNvCxnSpPr>
              <p:nvPr/>
            </p:nvCxnSpPr>
            <p:spPr>
              <a:xfrm flipH="1">
                <a:off x="21006899" y="14406260"/>
                <a:ext cx="629361" cy="108195"/>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6" name="Oval 395"/>
              <p:cNvSpPr/>
              <p:nvPr/>
            </p:nvSpPr>
            <p:spPr>
              <a:xfrm>
                <a:off x="20341125" y="14962128"/>
                <a:ext cx="304800" cy="304800"/>
              </a:xfrm>
              <a:prstGeom prst="ellipse">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 </a:t>
                </a:r>
                <a:endParaRPr lang="en-US" dirty="0"/>
              </a:p>
            </p:txBody>
          </p:sp>
          <p:cxnSp>
            <p:nvCxnSpPr>
              <p:cNvPr id="398" name="Straight Connector 397"/>
              <p:cNvCxnSpPr>
                <a:stCxn id="396" idx="0"/>
                <a:endCxn id="363" idx="3"/>
              </p:cNvCxnSpPr>
              <p:nvPr/>
            </p:nvCxnSpPr>
            <p:spPr>
              <a:xfrm flipH="1" flipV="1">
                <a:off x="20354968" y="14336806"/>
                <a:ext cx="138557" cy="62532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396" idx="6"/>
                <a:endCxn id="379" idx="1"/>
              </p:cNvCxnSpPr>
              <p:nvPr/>
            </p:nvCxnSpPr>
            <p:spPr>
              <a:xfrm flipV="1">
                <a:off x="20645925" y="14951022"/>
                <a:ext cx="625053" cy="16350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10" name="TextBox 109"/>
          <p:cNvSpPr txBox="1"/>
          <p:nvPr/>
        </p:nvSpPr>
        <p:spPr>
          <a:xfrm>
            <a:off x="21811306" y="12652319"/>
            <a:ext cx="1796004" cy="400110"/>
          </a:xfrm>
          <a:prstGeom prst="rect">
            <a:avLst/>
          </a:prstGeom>
          <a:noFill/>
        </p:spPr>
        <p:txBody>
          <a:bodyPr wrap="none" rtlCol="0">
            <a:spAutoFit/>
          </a:bodyPr>
          <a:lstStyle/>
          <a:p>
            <a:r>
              <a:rPr lang="en-US" altLang="zh-CN" sz="2000" smtClean="0"/>
              <a:t>Sample</a:t>
            </a:r>
            <a:r>
              <a:rPr lang="zh-CN" altLang="en-US" sz="2000" dirty="0" smtClean="0"/>
              <a:t> </a:t>
            </a:r>
            <a:r>
              <a:rPr lang="en-US" altLang="zh-CN" sz="2000" dirty="0" smtClean="0"/>
              <a:t>ARGs</a:t>
            </a:r>
            <a:endParaRPr lang="en-US" sz="2000" dirty="0"/>
          </a:p>
        </p:txBody>
      </p:sp>
      <p:grpSp>
        <p:nvGrpSpPr>
          <p:cNvPr id="111" name="Group 110"/>
          <p:cNvGrpSpPr/>
          <p:nvPr/>
        </p:nvGrpSpPr>
        <p:grpSpPr>
          <a:xfrm rot="18900000">
            <a:off x="16096353" y="14845716"/>
            <a:ext cx="1221477" cy="1221106"/>
            <a:chOff x="15754534" y="13114156"/>
            <a:chExt cx="1221477" cy="1221106"/>
          </a:xfrm>
        </p:grpSpPr>
        <p:sp>
          <p:nvSpPr>
            <p:cNvPr id="431" name="Oval 430"/>
            <p:cNvSpPr/>
            <p:nvPr/>
          </p:nvSpPr>
          <p:spPr>
            <a:xfrm rot="2641865">
              <a:off x="16199647" y="13114156"/>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32" name="Oval 431"/>
            <p:cNvSpPr/>
            <p:nvPr/>
          </p:nvSpPr>
          <p:spPr>
            <a:xfrm rot="2641865">
              <a:off x="16671211" y="1357003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33" name="Oval 432"/>
            <p:cNvSpPr/>
            <p:nvPr/>
          </p:nvSpPr>
          <p:spPr>
            <a:xfrm rot="2641865">
              <a:off x="16226097" y="14030462"/>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34" name="Oval 433"/>
            <p:cNvSpPr/>
            <p:nvPr/>
          </p:nvSpPr>
          <p:spPr>
            <a:xfrm rot="2641865">
              <a:off x="15754534" y="13574584"/>
              <a:ext cx="304800" cy="304800"/>
            </a:xfrm>
            <a:prstGeom prst="ellipse">
              <a:avLst/>
            </a:prstGeom>
            <a:noFill/>
            <a:ln>
              <a:solidFill>
                <a:srgbClr val="FF99CC"/>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35" name="Straight Connector 434"/>
            <p:cNvCxnSpPr/>
            <p:nvPr/>
          </p:nvCxnSpPr>
          <p:spPr>
            <a:xfrm rot="2641865" flipV="1">
              <a:off x="16129491" y="13328967"/>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rot="2641865" flipV="1">
              <a:off x="16601054" y="13784845"/>
              <a:ext cx="0" cy="335606"/>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rot="2641865" flipH="1">
              <a:off x="15967169" y="13954923"/>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p:nvPr/>
          </p:nvCxnSpPr>
          <p:spPr>
            <a:xfrm rot="2641865" flipH="1">
              <a:off x="16412282" y="13494495"/>
              <a:ext cx="351094" cy="0"/>
            </a:xfrm>
            <a:prstGeom prst="line">
              <a:avLst/>
            </a:prstGeom>
            <a:ln w="25400">
              <a:solidFill>
                <a:srgbClr val="FF99CC"/>
              </a:solidFill>
            </a:ln>
          </p:spPr>
          <p:style>
            <a:lnRef idx="1">
              <a:schemeClr val="accent1"/>
            </a:lnRef>
            <a:fillRef idx="0">
              <a:schemeClr val="accent1"/>
            </a:fillRef>
            <a:effectRef idx="0">
              <a:schemeClr val="accent1"/>
            </a:effectRef>
            <a:fontRef idx="minor">
              <a:schemeClr val="tx1"/>
            </a:fontRef>
          </p:style>
        </p:cxnSp>
      </p:grpSp>
      <p:grpSp>
        <p:nvGrpSpPr>
          <p:cNvPr id="112" name="Group 111"/>
          <p:cNvGrpSpPr/>
          <p:nvPr/>
        </p:nvGrpSpPr>
        <p:grpSpPr>
          <a:xfrm rot="13500000">
            <a:off x="17595471" y="14642935"/>
            <a:ext cx="1416995" cy="1378010"/>
            <a:chOff x="15283294" y="13574584"/>
            <a:chExt cx="1416995" cy="1378010"/>
          </a:xfrm>
        </p:grpSpPr>
        <p:sp>
          <p:nvSpPr>
            <p:cNvPr id="439" name="Oval 438"/>
            <p:cNvSpPr/>
            <p:nvPr/>
          </p:nvSpPr>
          <p:spPr>
            <a:xfrm rot="2641865">
              <a:off x="16226097" y="14030462"/>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0" name="Oval 439"/>
            <p:cNvSpPr/>
            <p:nvPr/>
          </p:nvSpPr>
          <p:spPr>
            <a:xfrm rot="2641865">
              <a:off x="15754534" y="13574584"/>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1" name="Straight Connector 440"/>
            <p:cNvCxnSpPr/>
            <p:nvPr/>
          </p:nvCxnSpPr>
          <p:spPr>
            <a:xfrm rot="2641865" flipH="1">
              <a:off x="15967169" y="13954923"/>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p:nvPr/>
          </p:nvCxnSpPr>
          <p:spPr>
            <a:xfrm rot="2641865" flipH="1" flipV="1">
              <a:off x="16371340" y="14359132"/>
              <a:ext cx="290699" cy="21834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sp>
          <p:nvSpPr>
            <p:cNvPr id="443" name="Oval 442"/>
            <p:cNvSpPr/>
            <p:nvPr/>
          </p:nvSpPr>
          <p:spPr>
            <a:xfrm rot="2641865">
              <a:off x="16395489" y="14647794"/>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4" name="Oval 443"/>
            <p:cNvSpPr/>
            <p:nvPr/>
          </p:nvSpPr>
          <p:spPr>
            <a:xfrm rot="2641865">
              <a:off x="15754857" y="14517916"/>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5" name="Oval 444"/>
            <p:cNvSpPr/>
            <p:nvPr/>
          </p:nvSpPr>
          <p:spPr>
            <a:xfrm rot="2641865">
              <a:off x="15283294" y="14062038"/>
              <a:ext cx="304800" cy="304800"/>
            </a:xfrm>
            <a:prstGeom prst="ellipse">
              <a:avLst/>
            </a:prstGeom>
            <a:noFill/>
            <a:ln>
              <a:solidFill>
                <a:schemeClr val="accent6"/>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6" name="Straight Connector 445"/>
            <p:cNvCxnSpPr/>
            <p:nvPr/>
          </p:nvCxnSpPr>
          <p:spPr>
            <a:xfrm rot="2641865" flipH="1">
              <a:off x="16060820" y="14667441"/>
              <a:ext cx="290699" cy="24413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p:nvCxnSpPr>
          <p:spPr>
            <a:xfrm rot="2641865" flipH="1">
              <a:off x="15495929" y="14442377"/>
              <a:ext cx="351094" cy="0"/>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rot="2641865" flipV="1">
              <a:off x="15671314" y="13784113"/>
              <a:ext cx="0" cy="373196"/>
            </a:xfrm>
            <a:prstGeom prst="line">
              <a:avLst/>
            </a:prstGeom>
            <a:ln w="25400">
              <a:solidFill>
                <a:schemeClr val="accent6"/>
              </a:solidFill>
            </a:ln>
          </p:spPr>
          <p:style>
            <a:lnRef idx="1">
              <a:schemeClr val="accent1"/>
            </a:lnRef>
            <a:fillRef idx="0">
              <a:schemeClr val="accent1"/>
            </a:fillRef>
            <a:effectRef idx="0">
              <a:schemeClr val="accent1"/>
            </a:effectRef>
            <a:fontRef idx="minor">
              <a:schemeClr val="tx1"/>
            </a:fontRef>
          </p:style>
        </p:cxnSp>
      </p:grpSp>
      <p:cxnSp>
        <p:nvCxnSpPr>
          <p:cNvPr id="115" name="Straight Arrow Connector 114"/>
          <p:cNvCxnSpPr/>
          <p:nvPr/>
        </p:nvCxnSpPr>
        <p:spPr>
          <a:xfrm>
            <a:off x="13648977" y="13766715"/>
            <a:ext cx="2228826" cy="72016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6" name="Straight Arrow Connector 515"/>
          <p:cNvCxnSpPr/>
          <p:nvPr/>
        </p:nvCxnSpPr>
        <p:spPr>
          <a:xfrm flipH="1">
            <a:off x="18709666" y="13811728"/>
            <a:ext cx="2579122" cy="67921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3" name="TextBox 522"/>
          <p:cNvSpPr txBox="1"/>
          <p:nvPr/>
        </p:nvSpPr>
        <p:spPr>
          <a:xfrm>
            <a:off x="21608828" y="15182326"/>
            <a:ext cx="2251257" cy="400110"/>
          </a:xfrm>
          <a:prstGeom prst="rect">
            <a:avLst/>
          </a:prstGeom>
          <a:noFill/>
        </p:spPr>
        <p:txBody>
          <a:bodyPr wrap="none" rtlCol="0">
            <a:spAutoFit/>
          </a:bodyPr>
          <a:lstStyle/>
          <a:p>
            <a:r>
              <a:rPr lang="en-US" altLang="zh-CN" sz="2000" dirty="0" smtClean="0"/>
              <a:t>Component</a:t>
            </a:r>
            <a:r>
              <a:rPr lang="zh-CN" altLang="en-US" sz="2000" dirty="0" smtClean="0"/>
              <a:t> </a:t>
            </a:r>
            <a:r>
              <a:rPr lang="en-US" altLang="zh-CN" sz="2000" dirty="0" smtClean="0"/>
              <a:t>ARGs</a:t>
            </a:r>
            <a:endParaRPr lang="en-US" sz="2000" dirty="0"/>
          </a:p>
        </p:txBody>
      </p:sp>
      <p:sp>
        <p:nvSpPr>
          <p:cNvPr id="537" name="TextBox 536"/>
          <p:cNvSpPr txBox="1"/>
          <p:nvPr/>
        </p:nvSpPr>
        <p:spPr>
          <a:xfrm>
            <a:off x="18886553" y="15290614"/>
            <a:ext cx="1984839" cy="276999"/>
          </a:xfrm>
          <a:prstGeom prst="rect">
            <a:avLst/>
          </a:prstGeom>
          <a:noFill/>
        </p:spPr>
        <p:txBody>
          <a:bodyPr wrap="none" rtlCol="0">
            <a:spAutoFit/>
          </a:bodyPr>
          <a:lstStyle/>
          <a:p>
            <a:r>
              <a:rPr lang="en-US" altLang="zh-CN" sz="1200" dirty="0" smtClean="0"/>
              <a:t>Summarize</a:t>
            </a:r>
            <a:r>
              <a:rPr lang="zh-CN" altLang="en-US" sz="1200" dirty="0" smtClean="0"/>
              <a:t> </a:t>
            </a:r>
            <a:r>
              <a:rPr lang="en-US" altLang="zh-CN" sz="1200" dirty="0" smtClean="0"/>
              <a:t>House</a:t>
            </a:r>
            <a:r>
              <a:rPr lang="zh-CN" altLang="en-US" sz="1200" dirty="0" smtClean="0"/>
              <a:t> </a:t>
            </a:r>
            <a:r>
              <a:rPr lang="en-US" altLang="zh-CN" sz="1200" dirty="0" smtClean="0"/>
              <a:t>Pattern</a:t>
            </a:r>
            <a:endParaRPr lang="en-US" sz="1200" dirty="0"/>
          </a:p>
        </p:txBody>
      </p:sp>
      <p:sp>
        <p:nvSpPr>
          <p:cNvPr id="538" name="TextBox 537"/>
          <p:cNvSpPr txBox="1"/>
          <p:nvPr/>
        </p:nvSpPr>
        <p:spPr>
          <a:xfrm>
            <a:off x="14126374" y="15323329"/>
            <a:ext cx="2036135" cy="276999"/>
          </a:xfrm>
          <a:prstGeom prst="rect">
            <a:avLst/>
          </a:prstGeom>
          <a:noFill/>
        </p:spPr>
        <p:txBody>
          <a:bodyPr wrap="none" rtlCol="0">
            <a:spAutoFit/>
          </a:bodyPr>
          <a:lstStyle/>
          <a:p>
            <a:r>
              <a:rPr lang="en-US" altLang="zh-CN" sz="1200" smtClean="0"/>
              <a:t>Summarize</a:t>
            </a:r>
            <a:r>
              <a:rPr lang="zh-CN" altLang="en-US" sz="1200" dirty="0" smtClean="0"/>
              <a:t> </a:t>
            </a:r>
            <a:r>
              <a:rPr lang="en-US" altLang="zh-CN" sz="1200" dirty="0" smtClean="0"/>
              <a:t>Square</a:t>
            </a:r>
            <a:r>
              <a:rPr lang="zh-CN" altLang="en-US" sz="1200" dirty="0" smtClean="0"/>
              <a:t> </a:t>
            </a:r>
            <a:r>
              <a:rPr lang="en-US" altLang="zh-CN" sz="1200" dirty="0" smtClean="0"/>
              <a:t>Pattern</a:t>
            </a:r>
            <a:endParaRPr lang="en-US" sz="1200" dirty="0"/>
          </a:p>
        </p:txBody>
      </p:sp>
      <mc:AlternateContent xmlns:mc="http://schemas.openxmlformats.org/markup-compatibility/2006">
        <mc:Choice xmlns:a14="http://schemas.microsoft.com/office/drawing/2010/main" Requires="a14">
          <p:sp>
            <p:nvSpPr>
              <p:cNvPr id="539" name="Text Box 357"/>
              <p:cNvSpPr txBox="1">
                <a:spLocks noChangeArrowheads="1"/>
              </p:cNvSpPr>
              <p:nvPr/>
            </p:nvSpPr>
            <p:spPr bwMode="auto">
              <a:xfrm>
                <a:off x="12614276" y="16154400"/>
                <a:ext cx="11464924" cy="2875475"/>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Theses</a:t>
                </a:r>
                <a:r>
                  <a:rPr lang="zh-CN" altLang="en-US" sz="2400" dirty="0" smtClean="0"/>
                  <a:t> </a:t>
                </a:r>
                <a:r>
                  <a:rPr lang="en-US" altLang="zh-CN" sz="2400" dirty="0" smtClean="0"/>
                  <a:t>component</a:t>
                </a:r>
                <a:r>
                  <a:rPr lang="zh-CN" altLang="en-US" sz="2400" dirty="0" smtClean="0"/>
                  <a:t> </a:t>
                </a:r>
                <a:r>
                  <a:rPr lang="en-US" altLang="zh-CN" sz="2400" dirty="0" smtClean="0"/>
                  <a:t>ARGs</a:t>
                </a:r>
                <a:r>
                  <a:rPr lang="zh-CN" altLang="en-US" sz="2400" dirty="0" smtClean="0"/>
                  <a:t> </a:t>
                </a:r>
                <a:r>
                  <a:rPr lang="en-US" altLang="zh-CN" sz="2400" dirty="0" smtClean="0"/>
                  <a:t>are</a:t>
                </a:r>
                <a:r>
                  <a:rPr lang="zh-CN" altLang="en-US" sz="2400" dirty="0" smtClean="0"/>
                  <a:t> </a:t>
                </a:r>
                <a:r>
                  <a:rPr lang="en-US" altLang="zh-CN" sz="2400" dirty="0" smtClean="0"/>
                  <a:t>initially</a:t>
                </a:r>
                <a:r>
                  <a:rPr lang="zh-CN" altLang="en-US" sz="2400" dirty="0" smtClean="0"/>
                  <a:t> </a:t>
                </a:r>
                <a:r>
                  <a:rPr lang="en-US" altLang="zh-CN" sz="2400" dirty="0" smtClean="0"/>
                  <a:t>picked</a:t>
                </a:r>
                <a:r>
                  <a:rPr lang="zh-CN" altLang="en-US" sz="2400" dirty="0" smtClean="0"/>
                  <a:t> </a:t>
                </a:r>
                <a:r>
                  <a:rPr lang="en-US" altLang="zh-CN" sz="2400" dirty="0" smtClean="0"/>
                  <a:t>from</a:t>
                </a:r>
                <a:r>
                  <a:rPr lang="zh-CN" altLang="en-US" sz="2400" dirty="0" smtClean="0"/>
                  <a:t> </a:t>
                </a:r>
                <a:r>
                  <a:rPr lang="en-US" altLang="zh-CN" sz="2400" dirty="0" smtClean="0"/>
                  <a:t>the</a:t>
                </a:r>
                <a:r>
                  <a:rPr lang="zh-CN" altLang="en-US" sz="2400" dirty="0" smtClean="0"/>
                  <a:t> </a:t>
                </a:r>
                <a:r>
                  <a:rPr lang="en-US" altLang="zh-CN" sz="2400" dirty="0" smtClean="0"/>
                  <a:t>ARGs</a:t>
                </a:r>
                <a:r>
                  <a:rPr lang="zh-CN" altLang="en-US" sz="2400" dirty="0" smtClean="0"/>
                  <a:t> </a:t>
                </a:r>
                <a:r>
                  <a:rPr lang="en-US" altLang="zh-CN" sz="2400" dirty="0" smtClean="0"/>
                  <a:t>set</a:t>
                </a:r>
                <a:r>
                  <a:rPr lang="zh-CN" altLang="en-US" sz="2400" dirty="0" smtClean="0"/>
                  <a:t> </a:t>
                </a:r>
                <a:r>
                  <a:rPr lang="en-US" altLang="zh-CN" sz="2400" dirty="0" smtClean="0"/>
                  <a:t>randomly,</a:t>
                </a:r>
                <a:r>
                  <a:rPr lang="zh-CN" altLang="en-US" sz="2400" dirty="0" smtClean="0"/>
                  <a:t> </a:t>
                </a:r>
                <a:r>
                  <a:rPr lang="en-US" altLang="zh-CN" sz="2400" dirty="0" smtClean="0"/>
                  <a:t>and</a:t>
                </a:r>
                <a:r>
                  <a:rPr lang="zh-CN" altLang="en-US" sz="2400" dirty="0" smtClean="0"/>
                  <a:t> </a:t>
                </a:r>
                <a:r>
                  <a:rPr lang="en-US" altLang="zh-CN" sz="2400" dirty="0" smtClean="0"/>
                  <a:t>updated</a:t>
                </a:r>
                <a:r>
                  <a:rPr lang="zh-CN" altLang="en-US" sz="2400" dirty="0" smtClean="0"/>
                  <a:t> </a:t>
                </a:r>
                <a:r>
                  <a:rPr lang="en-US" altLang="zh-CN" sz="2400" dirty="0" smtClean="0"/>
                  <a:t>iteratively</a:t>
                </a:r>
                <a:r>
                  <a:rPr lang="zh-CN" altLang="en-US" sz="2400" dirty="0" smtClean="0"/>
                  <a:t> </a:t>
                </a:r>
                <a:r>
                  <a:rPr lang="en-US" altLang="zh-CN" sz="2400" dirty="0" smtClean="0"/>
                  <a:t>in</a:t>
                </a:r>
                <a:r>
                  <a:rPr lang="zh-CN" altLang="en-US" sz="2400" dirty="0" smtClean="0"/>
                  <a:t> </a:t>
                </a:r>
                <a:r>
                  <a:rPr lang="en-US" altLang="zh-CN" sz="2400" dirty="0" smtClean="0"/>
                  <a:t>order</a:t>
                </a:r>
                <a:r>
                  <a:rPr lang="zh-CN" altLang="en-US" sz="2400" dirty="0" smtClean="0"/>
                  <a:t> </a:t>
                </a:r>
                <a:r>
                  <a:rPr lang="en-US" altLang="zh-CN" sz="2400" dirty="0" smtClean="0"/>
                  <a:t>to</a:t>
                </a:r>
                <a:r>
                  <a:rPr lang="zh-CN" altLang="en-US" sz="2400" dirty="0" smtClean="0"/>
                  <a:t> </a:t>
                </a:r>
                <a:r>
                  <a:rPr lang="en-US" altLang="zh-CN" sz="2400" dirty="0" smtClean="0"/>
                  <a:t>maximize</a:t>
                </a:r>
                <a:r>
                  <a:rPr lang="zh-CN" altLang="en-US" sz="2400" dirty="0" smtClean="0"/>
                  <a:t> </a:t>
                </a:r>
                <a:r>
                  <a:rPr lang="en-US" altLang="zh-CN" sz="2400" dirty="0" smtClean="0"/>
                  <a:t>the</a:t>
                </a:r>
                <a:r>
                  <a:rPr lang="zh-CN" altLang="en-US" sz="2400" dirty="0" smtClean="0"/>
                  <a:t> </a:t>
                </a:r>
                <a:r>
                  <a:rPr lang="en-US" altLang="zh-CN" sz="2400" dirty="0" smtClean="0"/>
                  <a:t>following</a:t>
                </a:r>
                <a:r>
                  <a:rPr lang="zh-CN" altLang="en-US" sz="2400" dirty="0" smtClean="0"/>
                  <a:t> </a:t>
                </a:r>
                <a:r>
                  <a:rPr lang="en-US" altLang="zh-CN" sz="2400" dirty="0" smtClean="0"/>
                  <a:t>energy</a:t>
                </a:r>
                <a:r>
                  <a:rPr lang="zh-CN" altLang="en-US" sz="2400" dirty="0" smtClean="0"/>
                  <a:t> </a:t>
                </a:r>
                <a:r>
                  <a:rPr lang="en-US" altLang="zh-CN" sz="2400" dirty="0" smtClean="0"/>
                  <a:t>function</a:t>
                </a:r>
                <a:r>
                  <a:rPr lang="zh-CN" altLang="en-US" sz="2400" dirty="0" smtClean="0"/>
                  <a:t> </a:t>
                </a:r>
                <a:r>
                  <a:rPr lang="en-US" altLang="zh-CN" sz="2400" dirty="0" smtClean="0"/>
                  <a:t>while</a:t>
                </a:r>
                <a:r>
                  <a:rPr lang="zh-CN" altLang="en-US" sz="2400" dirty="0" smtClean="0"/>
                  <a:t> </a:t>
                </a:r>
                <a:r>
                  <a:rPr lang="en-US" altLang="zh-CN" sz="2400" dirty="0" smtClean="0"/>
                  <a:t>matching</a:t>
                </a:r>
                <a:r>
                  <a:rPr lang="zh-CN" altLang="en-US" sz="2400" dirty="0" smtClean="0"/>
                  <a:t> </a:t>
                </a:r>
                <a:r>
                  <a:rPr lang="en-US" altLang="zh-CN" sz="2400" dirty="0" smtClean="0"/>
                  <a:t>to</a:t>
                </a:r>
                <a:r>
                  <a:rPr lang="zh-CN" altLang="en-US" sz="2400" dirty="0" smtClean="0"/>
                  <a:t> </a:t>
                </a:r>
                <a:r>
                  <a:rPr lang="en-US" altLang="zh-CN" sz="2400" dirty="0" smtClean="0"/>
                  <a:t>every</a:t>
                </a:r>
                <a:r>
                  <a:rPr lang="zh-CN" altLang="en-US" sz="2400" dirty="0" smtClean="0"/>
                  <a:t> </a:t>
                </a:r>
                <a:r>
                  <a:rPr lang="en-US" altLang="zh-CN" sz="2400" dirty="0" smtClean="0"/>
                  <a:t>ARG</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set:</a:t>
                </a:r>
              </a:p>
              <a:p>
                <a:pPr>
                  <a:spcBef>
                    <a:spcPts val="600"/>
                  </a:spcBef>
                  <a:spcAft>
                    <a:spcPts val="600"/>
                  </a:spcAft>
                </a:pPr>
                <a14:m>
                  <m:oMathPara xmlns:m="http://schemas.openxmlformats.org/officeDocument/2006/math">
                    <m:oMathParaPr>
                      <m:jc m:val="centerGroup"/>
                    </m:oMathParaPr>
                    <m:oMath xmlns:m="http://schemas.openxmlformats.org/officeDocument/2006/math">
                      <m:r>
                        <a:rPr lang="en-US" sz="1800" i="1">
                          <a:latin typeface="Cambria Math" charset="0"/>
                        </a:rPr>
                        <m:t>𝐸</m:t>
                      </m:r>
                      <m:d>
                        <m:dPr>
                          <m:ctrlPr>
                            <a:rPr lang="en-US" sz="1800" i="1">
                              <a:latin typeface="Cambria Math" charset="0"/>
                            </a:rPr>
                          </m:ctrlPr>
                        </m:dPr>
                        <m:e>
                          <m:r>
                            <a:rPr lang="en-US" sz="1800" i="1">
                              <a:latin typeface="Cambria Math" charset="0"/>
                            </a:rPr>
                            <m:t>𝐺</m:t>
                          </m:r>
                          <m:r>
                            <a:rPr lang="en-US" sz="1800" i="1">
                              <a:latin typeface="Cambria Math" charset="0"/>
                            </a:rPr>
                            <m:t>,</m:t>
                          </m:r>
                          <m:sSup>
                            <m:sSupPr>
                              <m:ctrlPr>
                                <a:rPr lang="en-US" sz="1800" i="1">
                                  <a:latin typeface="Cambria Math" charset="0"/>
                                </a:rPr>
                              </m:ctrlPr>
                            </m:sSupPr>
                            <m:e>
                              <m:r>
                                <a:rPr lang="en-US" sz="1800" i="1">
                                  <a:latin typeface="Cambria Math" charset="0"/>
                                </a:rPr>
                                <m:t>𝐺</m:t>
                              </m:r>
                            </m:e>
                            <m:sup>
                              <m:r>
                                <a:rPr lang="en-US" sz="1800" i="1">
                                  <a:latin typeface="Cambria Math" charset="0"/>
                                </a:rPr>
                                <m:t>′</m:t>
                              </m:r>
                            </m:sup>
                          </m:sSup>
                          <m:r>
                            <a:rPr lang="en-US" sz="1800" i="1">
                              <a:latin typeface="Cambria Math" charset="0"/>
                            </a:rPr>
                            <m:t>,</m:t>
                          </m:r>
                          <m:r>
                            <a:rPr lang="en-US" sz="1800" i="1">
                              <a:latin typeface="Cambria Math" charset="0"/>
                            </a:rPr>
                            <m:t>𝑀</m:t>
                          </m:r>
                        </m:e>
                      </m:d>
                      <m:r>
                        <a:rPr lang="en-US" sz="1800" i="1">
                          <a:latin typeface="Cambria Math" charset="0"/>
                        </a:rPr>
                        <m:t>=−</m:t>
                      </m:r>
                      <m:f>
                        <m:fPr>
                          <m:ctrlPr>
                            <a:rPr lang="en-US" sz="1800" i="1">
                              <a:latin typeface="Cambria Math" charset="0"/>
                            </a:rPr>
                          </m:ctrlPr>
                        </m:fPr>
                        <m:num>
                          <m:r>
                            <a:rPr lang="en-US" sz="1800" i="1">
                              <a:latin typeface="Cambria Math" charset="0"/>
                            </a:rPr>
                            <m:t>1</m:t>
                          </m:r>
                        </m:num>
                        <m:den>
                          <m:r>
                            <a:rPr lang="en-US" sz="1800" i="1">
                              <a:latin typeface="Cambria Math" charset="0"/>
                            </a:rPr>
                            <m:t>2</m:t>
                          </m:r>
                        </m:den>
                      </m:f>
                      <m:nary>
                        <m:naryPr>
                          <m:chr m:val="∑"/>
                          <m:supHide m:val="on"/>
                          <m:ctrlPr>
                            <a:rPr lang="en-US" sz="1800" i="1">
                              <a:latin typeface="Cambria Math" charset="0"/>
                            </a:rPr>
                          </m:ctrlPr>
                        </m:naryPr>
                        <m:sub>
                          <m:r>
                            <a:rPr lang="en-US" sz="1800" i="1">
                              <a:latin typeface="Cambria Math" charset="0"/>
                            </a:rPr>
                            <m:t>𝑎</m:t>
                          </m:r>
                          <m:r>
                            <a:rPr lang="en-US" sz="1800" i="1">
                              <a:latin typeface="Cambria Math" charset="0"/>
                            </a:rPr>
                            <m:t>∈</m:t>
                          </m:r>
                          <m:r>
                            <a:rPr lang="en-US" sz="1800" i="1">
                              <a:latin typeface="Cambria Math" charset="0"/>
                            </a:rPr>
                            <m:t>𝐺</m:t>
                          </m:r>
                        </m:sub>
                        <m:sup/>
                        <m:e>
                          <m:nary>
                            <m:naryPr>
                              <m:chr m:val="∑"/>
                              <m:supHide m:val="on"/>
                              <m:ctrlPr>
                                <a:rPr lang="en-US" sz="1800" i="1">
                                  <a:latin typeface="Cambria Math" charset="0"/>
                                </a:rPr>
                              </m:ctrlPr>
                            </m:naryPr>
                            <m:sub>
                              <m:r>
                                <a:rPr lang="en-US" sz="1800" i="1">
                                  <a:latin typeface="Cambria Math" charset="0"/>
                                </a:rPr>
                                <m:t>𝑏</m:t>
                              </m:r>
                              <m:r>
                                <a:rPr lang="en-US" sz="1800" i="1">
                                  <a:latin typeface="Cambria Math" charset="0"/>
                                </a:rPr>
                                <m:t>∈</m:t>
                              </m:r>
                              <m:r>
                                <a:rPr lang="en-US" sz="1800" i="1">
                                  <a:latin typeface="Cambria Math" charset="0"/>
                                </a:rPr>
                                <m:t>𝐺</m:t>
                              </m:r>
                            </m:sub>
                            <m:sup/>
                            <m:e>
                              <m:nary>
                                <m:naryPr>
                                  <m:chr m:val="∑"/>
                                  <m:supHide m:val="on"/>
                                  <m:ctrlPr>
                                    <a:rPr lang="en-US" sz="1800" i="1">
                                      <a:latin typeface="Cambria Math" charset="0"/>
                                    </a:rPr>
                                  </m:ctrlPr>
                                </m:naryPr>
                                <m:sub>
                                  <m:r>
                                    <a:rPr lang="en-US" sz="1800" i="1">
                                      <a:latin typeface="Cambria Math" charset="0"/>
                                    </a:rPr>
                                    <m:t>𝑖</m:t>
                                  </m:r>
                                  <m:r>
                                    <a:rPr lang="en-US" sz="1800" i="1">
                                      <a:latin typeface="Cambria Math" charset="0"/>
                                    </a:rPr>
                                    <m:t>∈</m:t>
                                  </m:r>
                                  <m:sSup>
                                    <m:sSupPr>
                                      <m:ctrlPr>
                                        <a:rPr lang="en-US" sz="1800" i="1">
                                          <a:latin typeface="Cambria Math" charset="0"/>
                                        </a:rPr>
                                      </m:ctrlPr>
                                    </m:sSupPr>
                                    <m:e>
                                      <m:r>
                                        <a:rPr lang="en-US" sz="1800" i="1">
                                          <a:latin typeface="Cambria Math" charset="0"/>
                                        </a:rPr>
                                        <m:t>𝐺</m:t>
                                      </m:r>
                                    </m:e>
                                    <m:sup>
                                      <m:r>
                                        <a:rPr lang="en-US" sz="1800" i="1">
                                          <a:latin typeface="Cambria Math" charset="0"/>
                                        </a:rPr>
                                        <m:t>′</m:t>
                                      </m:r>
                                    </m:sup>
                                  </m:sSup>
                                </m:sub>
                                <m:sup/>
                                <m:e>
                                  <m:nary>
                                    <m:naryPr>
                                      <m:chr m:val="∑"/>
                                      <m:supHide m:val="on"/>
                                      <m:ctrlPr>
                                        <a:rPr lang="en-US" sz="1800" i="1">
                                          <a:latin typeface="Cambria Math" charset="0"/>
                                        </a:rPr>
                                      </m:ctrlPr>
                                    </m:naryPr>
                                    <m:sub>
                                      <m:r>
                                        <a:rPr lang="en-US" sz="1800" i="1">
                                          <a:latin typeface="Cambria Math" charset="0"/>
                                        </a:rPr>
                                        <m:t>𝑗</m:t>
                                      </m:r>
                                      <m:r>
                                        <a:rPr lang="en-US" sz="1800" i="1">
                                          <a:latin typeface="Cambria Math" charset="0"/>
                                        </a:rPr>
                                        <m:t>∈</m:t>
                                      </m:r>
                                      <m:sSup>
                                        <m:sSupPr>
                                          <m:ctrlPr>
                                            <a:rPr lang="en-US" sz="1800" i="1">
                                              <a:latin typeface="Cambria Math" charset="0"/>
                                            </a:rPr>
                                          </m:ctrlPr>
                                        </m:sSupPr>
                                        <m:e>
                                          <m:r>
                                            <a:rPr lang="en-US" sz="1800" i="1">
                                              <a:latin typeface="Cambria Math" charset="0"/>
                                            </a:rPr>
                                            <m:t>𝐺</m:t>
                                          </m:r>
                                        </m:e>
                                        <m:sup>
                                          <m:r>
                                            <a:rPr lang="en-US" sz="1800" i="1">
                                              <a:latin typeface="Cambria Math" charset="0"/>
                                            </a:rPr>
                                            <m:t>′</m:t>
                                          </m:r>
                                        </m:sup>
                                      </m:sSup>
                                    </m:sub>
                                    <m:sup/>
                                    <m:e>
                                      <m:sSub>
                                        <m:sSubPr>
                                          <m:ctrlPr>
                                            <a:rPr lang="en-US" sz="1800" i="1">
                                              <a:latin typeface="Cambria Math" charset="0"/>
                                            </a:rPr>
                                          </m:ctrlPr>
                                        </m:sSubPr>
                                        <m:e>
                                          <m:r>
                                            <a:rPr lang="en-US" sz="1800" i="1">
                                              <a:latin typeface="Cambria Math" charset="0"/>
                                            </a:rPr>
                                            <m:t>𝑀</m:t>
                                          </m:r>
                                        </m:e>
                                        <m:sub>
                                          <m:r>
                                            <a:rPr lang="en-US" sz="1800" i="1">
                                              <a:latin typeface="Cambria Math" charset="0"/>
                                            </a:rPr>
                                            <m:t>𝑎𝑖</m:t>
                                          </m:r>
                                        </m:sub>
                                      </m:sSub>
                                      <m:sSub>
                                        <m:sSubPr>
                                          <m:ctrlPr>
                                            <a:rPr lang="en-US" sz="1800" i="1">
                                              <a:latin typeface="Cambria Math" charset="0"/>
                                            </a:rPr>
                                          </m:ctrlPr>
                                        </m:sSubPr>
                                        <m:e>
                                          <m:r>
                                            <a:rPr lang="en-US" sz="1800" i="1">
                                              <a:latin typeface="Cambria Math" charset="0"/>
                                            </a:rPr>
                                            <m:t>𝑀</m:t>
                                          </m:r>
                                        </m:e>
                                        <m:sub>
                                          <m:r>
                                            <a:rPr lang="en-US" sz="1800" i="1">
                                              <a:latin typeface="Cambria Math" charset="0"/>
                                            </a:rPr>
                                            <m:t>𝑏𝑗</m:t>
                                          </m:r>
                                        </m:sub>
                                      </m:sSub>
                                      <m:sSub>
                                        <m:sSubPr>
                                          <m:ctrlPr>
                                            <a:rPr lang="en-US" altLang="zh-CN" sz="1800" i="1">
                                              <a:latin typeface="Cambria Math" charset="0"/>
                                            </a:rPr>
                                          </m:ctrlPr>
                                        </m:sSubPr>
                                        <m:e>
                                          <m:r>
                                            <a:rPr lang="en-US" sz="1800" i="1">
                                              <a:latin typeface="Cambria Math" charset="0"/>
                                            </a:rPr>
                                            <m:t>𝐶</m:t>
                                          </m:r>
                                        </m:e>
                                        <m:sub>
                                          <m:r>
                                            <a:rPr lang="en-US" altLang="zh-CN" sz="1800" i="1">
                                              <a:latin typeface="Cambria Math" charset="0"/>
                                            </a:rPr>
                                            <m:t>𝑎𝑏𝑖𝑗</m:t>
                                          </m:r>
                                        </m:sub>
                                      </m:sSub>
                                    </m:e>
                                  </m:nary>
                                </m:e>
                              </m:nary>
                            </m:e>
                          </m:nary>
                        </m:e>
                      </m:nary>
                      <m:r>
                        <a:rPr lang="en-US" sz="1800" i="1">
                          <a:latin typeface="Cambria Math" charset="0"/>
                        </a:rPr>
                        <m:t>−</m:t>
                      </m:r>
                      <m:r>
                        <a:rPr lang="en-US" sz="1800" i="1">
                          <a:latin typeface="Cambria Math" charset="0"/>
                          <a:ea typeface="Cambria Math" charset="0"/>
                          <a:cs typeface="Cambria Math" charset="0"/>
                        </a:rPr>
                        <m:t>𝛼</m:t>
                      </m:r>
                      <m:nary>
                        <m:naryPr>
                          <m:chr m:val="∑"/>
                          <m:supHide m:val="on"/>
                          <m:ctrlPr>
                            <a:rPr lang="en-US" sz="1800" i="1">
                              <a:latin typeface="Cambria Math" charset="0"/>
                            </a:rPr>
                          </m:ctrlPr>
                        </m:naryPr>
                        <m:sub>
                          <m:r>
                            <a:rPr lang="en-US" sz="1800" i="1">
                              <a:latin typeface="Cambria Math" charset="0"/>
                            </a:rPr>
                            <m:t>𝑎</m:t>
                          </m:r>
                          <m:r>
                            <a:rPr lang="en-US" sz="1800" i="1">
                              <a:latin typeface="Cambria Math" charset="0"/>
                            </a:rPr>
                            <m:t>∈</m:t>
                          </m:r>
                          <m:r>
                            <a:rPr lang="en-US" sz="1800" i="1">
                              <a:latin typeface="Cambria Math" charset="0"/>
                            </a:rPr>
                            <m:t>𝐺</m:t>
                          </m:r>
                        </m:sub>
                        <m:sup/>
                        <m:e>
                          <m:nary>
                            <m:naryPr>
                              <m:chr m:val="∑"/>
                              <m:supHide m:val="on"/>
                              <m:ctrlPr>
                                <a:rPr lang="en-US" sz="1800" i="1">
                                  <a:latin typeface="Cambria Math" charset="0"/>
                                </a:rPr>
                              </m:ctrlPr>
                            </m:naryPr>
                            <m:sub>
                              <m:r>
                                <a:rPr lang="en-US" sz="1800" i="1">
                                  <a:latin typeface="Cambria Math" charset="0"/>
                                </a:rPr>
                                <m:t>𝑖</m:t>
                              </m:r>
                              <m:r>
                                <a:rPr lang="en-US" sz="1800" i="1">
                                  <a:latin typeface="Cambria Math" charset="0"/>
                                </a:rPr>
                                <m:t>∈</m:t>
                              </m:r>
                              <m:sSup>
                                <m:sSupPr>
                                  <m:ctrlPr>
                                    <a:rPr lang="en-US" sz="1800" i="1">
                                      <a:latin typeface="Cambria Math" charset="0"/>
                                    </a:rPr>
                                  </m:ctrlPr>
                                </m:sSupPr>
                                <m:e>
                                  <m:r>
                                    <a:rPr lang="en-US" sz="1800" i="1">
                                      <a:latin typeface="Cambria Math" charset="0"/>
                                    </a:rPr>
                                    <m:t>𝐺</m:t>
                                  </m:r>
                                </m:e>
                                <m:sup>
                                  <m:r>
                                    <a:rPr lang="en-US" sz="1800" i="1">
                                      <a:latin typeface="Cambria Math" charset="0"/>
                                    </a:rPr>
                                    <m:t>′</m:t>
                                  </m:r>
                                </m:sup>
                              </m:sSup>
                            </m:sub>
                            <m:sup/>
                            <m:e>
                              <m:sSub>
                                <m:sSubPr>
                                  <m:ctrlPr>
                                    <a:rPr lang="en-US" sz="1800" i="1">
                                      <a:latin typeface="Cambria Math" charset="0"/>
                                    </a:rPr>
                                  </m:ctrlPr>
                                </m:sSubPr>
                                <m:e>
                                  <m:r>
                                    <a:rPr lang="en-US" sz="1800" i="1">
                                      <a:latin typeface="Cambria Math" charset="0"/>
                                    </a:rPr>
                                    <m:t>𝑀</m:t>
                                  </m:r>
                                </m:e>
                                <m:sub>
                                  <m:r>
                                    <a:rPr lang="en-US" sz="1800" i="1">
                                      <a:latin typeface="Cambria Math" charset="0"/>
                                    </a:rPr>
                                    <m:t>𝑎𝑖</m:t>
                                  </m:r>
                                </m:sub>
                              </m:sSub>
                              <m:sSub>
                                <m:sSubPr>
                                  <m:ctrlPr>
                                    <a:rPr lang="en-US" altLang="zh-CN" sz="1800" i="1">
                                      <a:latin typeface="Cambria Math" charset="0"/>
                                    </a:rPr>
                                  </m:ctrlPr>
                                </m:sSubPr>
                                <m:e>
                                  <m:r>
                                    <a:rPr lang="en-US" sz="1800" i="1">
                                      <a:latin typeface="Cambria Math" charset="0"/>
                                    </a:rPr>
                                    <m:t>𝐶</m:t>
                                  </m:r>
                                </m:e>
                                <m:sub>
                                  <m:r>
                                    <a:rPr lang="en-US" altLang="zh-CN" sz="1800" i="1">
                                      <a:latin typeface="Cambria Math" charset="0"/>
                                    </a:rPr>
                                    <m:t>𝑎𝑖</m:t>
                                  </m:r>
                                </m:sub>
                              </m:sSub>
                            </m:e>
                          </m:nary>
                        </m:e>
                      </m:nary>
                      <m:r>
                        <a:rPr lang="en-US" altLang="zh-CN" sz="1800" b="0" i="1" smtClean="0">
                          <a:latin typeface="Cambria Math" charset="0"/>
                        </a:rPr>
                        <m:t>−</m:t>
                      </m:r>
                      <m:r>
                        <a:rPr lang="en-US" altLang="zh-CN" sz="1800" i="1" smtClean="0">
                          <a:solidFill>
                            <a:srgbClr val="C00000"/>
                          </a:solidFill>
                          <a:latin typeface="Cambria Math" charset="0"/>
                          <a:ea typeface="Cambria Math" charset="0"/>
                          <a:cs typeface="Cambria Math" charset="0"/>
                        </a:rPr>
                        <m:t>𝛽</m:t>
                      </m:r>
                      <m:nary>
                        <m:naryPr>
                          <m:chr m:val="∑"/>
                          <m:supHide m:val="on"/>
                          <m:ctrlPr>
                            <a:rPr lang="en-US" altLang="zh-CN" sz="1800" i="1">
                              <a:solidFill>
                                <a:srgbClr val="C00000"/>
                              </a:solidFill>
                              <a:latin typeface="Cambria Math" charset="0"/>
                              <a:ea typeface="Cambria Math" charset="0"/>
                              <a:cs typeface="Cambria Math" charset="0"/>
                            </a:rPr>
                          </m:ctrlPr>
                        </m:naryPr>
                        <m:sub>
                          <m:r>
                            <a:rPr lang="en-US" sz="1800" i="1">
                              <a:solidFill>
                                <a:srgbClr val="C00000"/>
                              </a:solidFill>
                              <a:latin typeface="Cambria Math" charset="0"/>
                            </a:rPr>
                            <m:t>𝑎</m:t>
                          </m:r>
                          <m:r>
                            <a:rPr lang="en-US" sz="1800" i="1">
                              <a:solidFill>
                                <a:srgbClr val="C00000"/>
                              </a:solidFill>
                              <a:latin typeface="Cambria Math" charset="0"/>
                            </a:rPr>
                            <m:t>∈</m:t>
                          </m:r>
                          <m:r>
                            <a:rPr lang="en-US" sz="1800" i="1">
                              <a:solidFill>
                                <a:srgbClr val="C00000"/>
                              </a:solidFill>
                              <a:latin typeface="Cambria Math" charset="0"/>
                            </a:rPr>
                            <m:t>𝐺</m:t>
                          </m:r>
                        </m:sub>
                        <m:sup/>
                        <m:e>
                          <m:nary>
                            <m:naryPr>
                              <m:chr m:val="∑"/>
                              <m:supHide m:val="on"/>
                              <m:ctrlPr>
                                <a:rPr lang="en-US" altLang="zh-CN" sz="1800" i="1">
                                  <a:solidFill>
                                    <a:srgbClr val="C00000"/>
                                  </a:solidFill>
                                  <a:latin typeface="Cambria Math" charset="0"/>
                                  <a:ea typeface="Cambria Math" charset="0"/>
                                  <a:cs typeface="Cambria Math" charset="0"/>
                                </a:rPr>
                              </m:ctrlPr>
                            </m:naryPr>
                            <m:sub>
                              <m:r>
                                <m:rPr>
                                  <m:brk m:alnAt="7"/>
                                </m:rPr>
                                <a:rPr lang="en-US" altLang="zh-CN" sz="1800" i="1">
                                  <a:solidFill>
                                    <a:srgbClr val="C00000"/>
                                  </a:solidFill>
                                  <a:latin typeface="Cambria Math" charset="0"/>
                                  <a:ea typeface="Cambria Math" charset="0"/>
                                  <a:cs typeface="Cambria Math" charset="0"/>
                                </a:rPr>
                                <m:t>𝑏</m:t>
                              </m:r>
                              <m:r>
                                <a:rPr lang="en-US" sz="1800" i="1">
                                  <a:solidFill>
                                    <a:srgbClr val="C00000"/>
                                  </a:solidFill>
                                  <a:latin typeface="Cambria Math" charset="0"/>
                                </a:rPr>
                                <m:t>∈</m:t>
                              </m:r>
                              <m:r>
                                <a:rPr lang="en-US" sz="1800" i="1">
                                  <a:solidFill>
                                    <a:srgbClr val="C00000"/>
                                  </a:solidFill>
                                  <a:latin typeface="Cambria Math" charset="0"/>
                                </a:rPr>
                                <m:t>𝐺</m:t>
                              </m:r>
                            </m:sub>
                            <m:sup/>
                            <m:e>
                              <m:sSub>
                                <m:sSubPr>
                                  <m:ctrlPr>
                                    <a:rPr lang="en-US" altLang="zh-CN" sz="1800" i="1">
                                      <a:solidFill>
                                        <a:srgbClr val="C00000"/>
                                      </a:solidFill>
                                      <a:latin typeface="Cambria Math" charset="0"/>
                                      <a:ea typeface="Cambria Math" charset="0"/>
                                      <a:cs typeface="Cambria Math" charset="0"/>
                                    </a:rPr>
                                  </m:ctrlPr>
                                </m:sSubPr>
                                <m:e>
                                  <m:r>
                                    <a:rPr lang="en-US" altLang="zh-CN" sz="1800" i="1">
                                      <a:solidFill>
                                        <a:srgbClr val="C00000"/>
                                      </a:solidFill>
                                      <a:latin typeface="Cambria Math" charset="0"/>
                                      <a:ea typeface="Cambria Math" charset="0"/>
                                      <a:cs typeface="Cambria Math" charset="0"/>
                                    </a:rPr>
                                    <m:t>𝑀</m:t>
                                  </m:r>
                                </m:e>
                                <m:sub>
                                  <m:r>
                                    <a:rPr lang="en-US" altLang="zh-CN" sz="1800" i="1">
                                      <a:solidFill>
                                        <a:srgbClr val="C00000"/>
                                      </a:solidFill>
                                      <a:latin typeface="Cambria Math" charset="0"/>
                                      <a:ea typeface="Cambria Math" charset="0"/>
                                      <a:cs typeface="Cambria Math" charset="0"/>
                                    </a:rPr>
                                    <m:t>𝑎</m:t>
                                  </m:r>
                                  <m:r>
                                    <a:rPr lang="en-US" altLang="zh-CN" sz="1800" i="1">
                                      <a:solidFill>
                                        <a:srgbClr val="C00000"/>
                                      </a:solidFill>
                                      <a:latin typeface="Cambria Math" charset="0"/>
                                      <a:ea typeface="Cambria Math" charset="0"/>
                                      <a:cs typeface="Cambria Math" charset="0"/>
                                    </a:rPr>
                                    <m:t>−1</m:t>
                                  </m:r>
                                  <m:r>
                                    <a:rPr lang="en-US" altLang="zh-CN" sz="1800" i="1">
                                      <a:solidFill>
                                        <a:srgbClr val="C00000"/>
                                      </a:solidFill>
                                      <a:latin typeface="Cambria Math" charset="0"/>
                                      <a:ea typeface="Cambria Math" charset="0"/>
                                      <a:cs typeface="Cambria Math" charset="0"/>
                                    </a:rPr>
                                    <m:t>𝑏</m:t>
                                  </m:r>
                                  <m:r>
                                    <a:rPr lang="en-US" altLang="zh-CN" sz="1800" i="1">
                                      <a:solidFill>
                                        <a:srgbClr val="C00000"/>
                                      </a:solidFill>
                                      <a:latin typeface="Cambria Math" charset="0"/>
                                      <a:ea typeface="Cambria Math" charset="0"/>
                                      <a:cs typeface="Cambria Math" charset="0"/>
                                    </a:rPr>
                                    <m:t>−1</m:t>
                                  </m:r>
                                </m:sub>
                              </m:sSub>
                              <m:sSub>
                                <m:sSubPr>
                                  <m:ctrlPr>
                                    <a:rPr lang="en-US" altLang="zh-CN" sz="1800" i="1">
                                      <a:solidFill>
                                        <a:srgbClr val="C00000"/>
                                      </a:solidFill>
                                      <a:latin typeface="Cambria Math" charset="0"/>
                                      <a:ea typeface="Cambria Math" charset="0"/>
                                      <a:cs typeface="Cambria Math" charset="0"/>
                                    </a:rPr>
                                  </m:ctrlPr>
                                </m:sSubPr>
                                <m:e>
                                  <m:r>
                                    <a:rPr lang="en-US" altLang="zh-CN" sz="1800" i="1">
                                      <a:solidFill>
                                        <a:srgbClr val="C00000"/>
                                      </a:solidFill>
                                      <a:latin typeface="Cambria Math" charset="0"/>
                                      <a:ea typeface="Cambria Math" charset="0"/>
                                      <a:cs typeface="Cambria Math" charset="0"/>
                                    </a:rPr>
                                    <m:t>𝑀</m:t>
                                  </m:r>
                                </m:e>
                                <m:sub>
                                  <m:r>
                                    <a:rPr lang="en-US" altLang="zh-CN" sz="1800" i="1">
                                      <a:solidFill>
                                        <a:srgbClr val="C00000"/>
                                      </a:solidFill>
                                      <a:latin typeface="Cambria Math" charset="0"/>
                                      <a:ea typeface="Cambria Math" charset="0"/>
                                      <a:cs typeface="Cambria Math" charset="0"/>
                                    </a:rPr>
                                    <m:t>𝑎𝑏</m:t>
                                  </m:r>
                                </m:sub>
                              </m:sSub>
                              <m:sSub>
                                <m:sSubPr>
                                  <m:ctrlPr>
                                    <a:rPr lang="en-US" altLang="zh-CN" sz="1800" i="1">
                                      <a:solidFill>
                                        <a:srgbClr val="C00000"/>
                                      </a:solidFill>
                                      <a:latin typeface="Cambria Math" charset="0"/>
                                      <a:ea typeface="Cambria Math" charset="0"/>
                                      <a:cs typeface="Cambria Math" charset="0"/>
                                    </a:rPr>
                                  </m:ctrlPr>
                                </m:sSubPr>
                                <m:e>
                                  <m:r>
                                    <a:rPr lang="en-US" altLang="zh-CN" sz="1800" i="1">
                                      <a:solidFill>
                                        <a:srgbClr val="C00000"/>
                                      </a:solidFill>
                                      <a:latin typeface="Cambria Math" charset="0"/>
                                      <a:ea typeface="Cambria Math" charset="0"/>
                                      <a:cs typeface="Cambria Math" charset="0"/>
                                    </a:rPr>
                                    <m:t>𝑀</m:t>
                                  </m:r>
                                </m:e>
                                <m:sub>
                                  <m:r>
                                    <a:rPr lang="en-US" altLang="zh-CN" sz="1800" i="1">
                                      <a:solidFill>
                                        <a:srgbClr val="C00000"/>
                                      </a:solidFill>
                                      <a:latin typeface="Cambria Math" charset="0"/>
                                      <a:ea typeface="Cambria Math" charset="0"/>
                                      <a:cs typeface="Cambria Math" charset="0"/>
                                    </a:rPr>
                                    <m:t>𝑎</m:t>
                                  </m:r>
                                  <m:r>
                                    <a:rPr lang="en-US" altLang="zh-CN" sz="1800" i="1">
                                      <a:solidFill>
                                        <a:srgbClr val="C00000"/>
                                      </a:solidFill>
                                      <a:latin typeface="Cambria Math" charset="0"/>
                                      <a:ea typeface="Cambria Math" charset="0"/>
                                      <a:cs typeface="Cambria Math" charset="0"/>
                                    </a:rPr>
                                    <m:t>+1</m:t>
                                  </m:r>
                                  <m:r>
                                    <a:rPr lang="en-US" altLang="zh-CN" sz="1800" i="1">
                                      <a:solidFill>
                                        <a:srgbClr val="C00000"/>
                                      </a:solidFill>
                                      <a:latin typeface="Cambria Math" charset="0"/>
                                      <a:ea typeface="Cambria Math" charset="0"/>
                                      <a:cs typeface="Cambria Math" charset="0"/>
                                    </a:rPr>
                                    <m:t>𝑏</m:t>
                                  </m:r>
                                  <m:r>
                                    <a:rPr lang="en-US" altLang="zh-CN" sz="1800" i="1">
                                      <a:solidFill>
                                        <a:srgbClr val="C00000"/>
                                      </a:solidFill>
                                      <a:latin typeface="Cambria Math" charset="0"/>
                                      <a:ea typeface="Cambria Math" charset="0"/>
                                      <a:cs typeface="Cambria Math" charset="0"/>
                                    </a:rPr>
                                    <m:t>+1</m:t>
                                  </m:r>
                                </m:sub>
                              </m:sSub>
                            </m:e>
                          </m:nary>
                        </m:e>
                      </m:nary>
                      <m:r>
                        <a:rPr lang="zh-CN" altLang="en-US" sz="1800" b="0" i="1" smtClean="0">
                          <a:latin typeface="Cambria Math" charset="0"/>
                          <a:ea typeface="Cambria Math" charset="0"/>
                          <a:cs typeface="Cambria Math" charset="0"/>
                        </a:rPr>
                        <m:t> </m:t>
                      </m:r>
                      <m:r>
                        <a:rPr lang="en-US" altLang="zh-CN" sz="1800" b="0" i="1" smtClean="0">
                          <a:latin typeface="Cambria Math" charset="0"/>
                          <a:ea typeface="Cambria Math" charset="0"/>
                          <a:cs typeface="Cambria Math" charset="0"/>
                        </a:rPr>
                        <m:t>(1)</m:t>
                      </m:r>
                    </m:oMath>
                  </m:oMathPara>
                </a14:m>
                <a:endParaRPr lang="en-US" sz="1800" dirty="0" smtClean="0"/>
              </a:p>
              <a:p>
                <a:pPr>
                  <a:spcBef>
                    <a:spcPts val="600"/>
                  </a:spcBef>
                  <a:spcAft>
                    <a:spcPts val="600"/>
                  </a:spcAft>
                </a:pPr>
                <a:r>
                  <a:rPr lang="en-US" altLang="zh-CN" sz="2400" dirty="0"/>
                  <a:t>w</a:t>
                </a:r>
                <a:r>
                  <a:rPr lang="en-US" altLang="zh-CN" sz="2400" dirty="0" smtClean="0"/>
                  <a:t>here</a:t>
                </a:r>
                <a:r>
                  <a:rPr lang="zh-CN" altLang="en-US" sz="2400" dirty="0" smtClean="0"/>
                  <a:t> </a:t>
                </a:r>
                <a14:m>
                  <m:oMath xmlns:m="http://schemas.openxmlformats.org/officeDocument/2006/math">
                    <m:r>
                      <a:rPr lang="en-US" altLang="zh-CN" sz="2400" i="1" dirty="0" smtClean="0">
                        <a:latin typeface="Cambria Math" charset="0"/>
                      </a:rPr>
                      <m:t>𝑀</m:t>
                    </m:r>
                  </m:oMath>
                </a14:m>
                <a:r>
                  <a:rPr lang="zh-CN" altLang="en-US" sz="2400" dirty="0" smtClean="0"/>
                  <a:t> </a:t>
                </a:r>
                <a:r>
                  <a:rPr lang="en-US" altLang="zh-CN" sz="2400" dirty="0" smtClean="0"/>
                  <a:t>is</a:t>
                </a:r>
                <a:r>
                  <a:rPr lang="zh-CN" altLang="en-US" sz="2400" dirty="0" smtClean="0"/>
                  <a:t> </a:t>
                </a:r>
                <a:r>
                  <a:rPr lang="en-US" altLang="zh-CN" sz="2400" dirty="0" smtClean="0"/>
                  <a:t>the</a:t>
                </a:r>
                <a:r>
                  <a:rPr lang="zh-CN" altLang="en-US" sz="2400" dirty="0" smtClean="0"/>
                  <a:t> </a:t>
                </a:r>
                <a:r>
                  <a:rPr lang="en-US" altLang="zh-CN" sz="2400" dirty="0" smtClean="0"/>
                  <a:t>matching</a:t>
                </a:r>
                <a:r>
                  <a:rPr lang="zh-CN" altLang="en-US" sz="2400" dirty="0" smtClean="0"/>
                  <a:t> </a:t>
                </a:r>
                <a:r>
                  <a:rPr lang="en-US" altLang="zh-CN" sz="2400" dirty="0" smtClean="0"/>
                  <a:t>matrix</a:t>
                </a:r>
                <a:r>
                  <a:rPr lang="zh-CN" altLang="en-US" sz="2400" dirty="0" smtClean="0"/>
                  <a:t> </a:t>
                </a:r>
                <a:r>
                  <a:rPr lang="en-US" altLang="zh-CN" sz="2400" dirty="0" smtClean="0"/>
                  <a:t>from</a:t>
                </a:r>
                <a:r>
                  <a:rPr lang="zh-CN" altLang="en-US" sz="2400" dirty="0" smtClean="0"/>
                  <a:t> </a:t>
                </a:r>
                <a:r>
                  <a:rPr lang="en-US" altLang="zh-CN" sz="2400" dirty="0" smtClean="0"/>
                  <a:t>one</a:t>
                </a:r>
                <a:r>
                  <a:rPr lang="zh-CN" altLang="en-US" sz="2400" dirty="0" smtClean="0"/>
                  <a:t> </a:t>
                </a:r>
                <a:r>
                  <a:rPr lang="en-US" altLang="zh-CN" sz="2400" dirty="0" smtClean="0"/>
                  <a:t>graph</a:t>
                </a:r>
                <a:r>
                  <a:rPr lang="zh-CN" altLang="en-US" sz="2400" dirty="0" smtClean="0"/>
                  <a:t> </a:t>
                </a:r>
                <a:r>
                  <a:rPr lang="en-US" altLang="zh-CN" sz="2400" dirty="0" smtClean="0"/>
                  <a:t>to</a:t>
                </a:r>
                <a:r>
                  <a:rPr lang="zh-CN" altLang="en-US" sz="2400" dirty="0" smtClean="0"/>
                  <a:t> </a:t>
                </a:r>
                <a:r>
                  <a:rPr lang="en-US" altLang="zh-CN" sz="2400" dirty="0" smtClean="0"/>
                  <a:t>the</a:t>
                </a:r>
                <a:r>
                  <a:rPr lang="zh-CN" altLang="en-US" sz="2400" dirty="0" smtClean="0"/>
                  <a:t> </a:t>
                </a:r>
                <a:r>
                  <a:rPr lang="en-US" altLang="zh-CN" sz="2400" dirty="0" smtClean="0"/>
                  <a:t>other,</a:t>
                </a:r>
                <a:r>
                  <a:rPr lang="zh-CN" altLang="en-US" sz="2400" dirty="0" smtClean="0"/>
                  <a:t> </a:t>
                </a:r>
                <a:r>
                  <a:rPr lang="en-US" altLang="zh-CN" sz="2400" dirty="0" smtClean="0"/>
                  <a:t>and</a:t>
                </a:r>
                <a:r>
                  <a:rPr lang="zh-CN" altLang="en-US" sz="2400" dirty="0" smtClean="0"/>
                  <a:t> </a:t>
                </a:r>
                <a14:m>
                  <m:oMath xmlns:m="http://schemas.openxmlformats.org/officeDocument/2006/math">
                    <m:r>
                      <a:rPr lang="en-US" altLang="zh-CN" sz="2400" i="1" dirty="0" smtClean="0">
                        <a:latin typeface="Cambria Math" charset="0"/>
                      </a:rPr>
                      <m:t>𝐶</m:t>
                    </m:r>
                  </m:oMath>
                </a14:m>
                <a:r>
                  <a:rPr lang="zh-CN" altLang="en-US" sz="2400" dirty="0" smtClean="0"/>
                  <a:t> </a:t>
                </a:r>
                <a:r>
                  <a:rPr lang="en-US" altLang="zh-CN" sz="2400" dirty="0" smtClean="0"/>
                  <a:t>is</a:t>
                </a:r>
                <a:r>
                  <a:rPr lang="zh-CN" altLang="en-US" sz="2400" dirty="0" smtClean="0"/>
                  <a:t> </a:t>
                </a:r>
                <a:r>
                  <a:rPr lang="en-US" altLang="zh-CN" sz="2400" dirty="0" smtClean="0"/>
                  <a:t>the</a:t>
                </a:r>
                <a:r>
                  <a:rPr lang="zh-CN" altLang="en-US" sz="2400" dirty="0" smtClean="0"/>
                  <a:t> </a:t>
                </a:r>
                <a:r>
                  <a:rPr lang="en-US" altLang="zh-CN" sz="2400" dirty="0" smtClean="0"/>
                  <a:t>edge</a:t>
                </a:r>
                <a:r>
                  <a:rPr lang="zh-CN" altLang="en-US" sz="2400" dirty="0" smtClean="0"/>
                  <a:t> </a:t>
                </a:r>
                <a:r>
                  <a:rPr lang="en-US" altLang="zh-CN" sz="2400" dirty="0" smtClean="0"/>
                  <a:t>and</a:t>
                </a:r>
                <a:r>
                  <a:rPr lang="zh-CN" altLang="en-US" sz="2400" dirty="0" smtClean="0"/>
                  <a:t> </a:t>
                </a:r>
                <a:r>
                  <a:rPr lang="en-US" altLang="zh-CN" sz="2400" dirty="0" smtClean="0"/>
                  <a:t>node</a:t>
                </a:r>
                <a:r>
                  <a:rPr lang="zh-CN" altLang="en-US" sz="2400" dirty="0" smtClean="0"/>
                  <a:t> </a:t>
                </a:r>
                <a:r>
                  <a:rPr lang="en-US" altLang="zh-CN" sz="2400" dirty="0" smtClean="0"/>
                  <a:t>similarity.</a:t>
                </a:r>
                <a:r>
                  <a:rPr lang="zh-CN" altLang="en-US" sz="2400" dirty="0" smtClean="0"/>
                  <a:t> </a:t>
                </a:r>
                <a:endParaRPr lang="en-US" sz="2400" dirty="0"/>
              </a:p>
            </p:txBody>
          </p:sp>
        </mc:Choice>
        <mc:Fallback>
          <p:sp>
            <p:nvSpPr>
              <p:cNvPr id="539" name="Text Box 357"/>
              <p:cNvSpPr txBox="1">
                <a:spLocks noRot="1" noChangeAspect="1" noMove="1" noResize="1" noEditPoints="1" noAdjustHandles="1" noChangeArrowheads="1" noChangeShapeType="1" noTextEdit="1"/>
              </p:cNvSpPr>
              <p:nvPr/>
            </p:nvSpPr>
            <p:spPr bwMode="auto">
              <a:xfrm>
                <a:off x="12614276" y="16154400"/>
                <a:ext cx="11464924" cy="2875475"/>
              </a:xfrm>
              <a:prstGeom prst="rect">
                <a:avLst/>
              </a:prstGeom>
              <a:blipFill rotWithShape="0">
                <a:blip r:embed="rId8"/>
                <a:stretch>
                  <a:fillRect l="-1595" t="-1695" b="-4025"/>
                </a:stretch>
              </a:blipFill>
              <a:ln w="9525">
                <a:noFill/>
                <a:miter lim="800000"/>
                <a:headEnd/>
                <a:tailEnd/>
              </a:ln>
            </p:spPr>
            <p:txBody>
              <a:bodyPr/>
              <a:lstStyle/>
              <a:p>
                <a:r>
                  <a:rPr lang="en-US">
                    <a:noFill/>
                  </a:rPr>
                  <a:t> </a:t>
                </a:r>
              </a:p>
            </p:txBody>
          </p:sp>
        </mc:Fallback>
      </mc:AlternateContent>
      <p:sp>
        <p:nvSpPr>
          <p:cNvPr id="542" name="Text Box 359"/>
          <p:cNvSpPr txBox="1">
            <a:spLocks noChangeArrowheads="1"/>
          </p:cNvSpPr>
          <p:nvPr/>
        </p:nvSpPr>
        <p:spPr bwMode="auto">
          <a:xfrm>
            <a:off x="12552600" y="19278600"/>
            <a:ext cx="11464924" cy="762333"/>
          </a:xfrm>
          <a:prstGeom prst="rect">
            <a:avLst/>
          </a:prstGeom>
          <a:noFill/>
          <a:ln w="9525">
            <a:noFill/>
            <a:miter lim="800000"/>
            <a:headEnd/>
            <a:tailEnd/>
          </a:ln>
          <a:effectLst/>
        </p:spPr>
        <p:txBody>
          <a:bodyPr lIns="84400" tIns="42200" rIns="84400" bIns="42200">
            <a:spAutoFit/>
          </a:bodyPr>
          <a:lstStyle/>
          <a:p>
            <a:pPr defTabSz="3760788">
              <a:spcBef>
                <a:spcPct val="50000"/>
              </a:spcBef>
              <a:defRPr/>
            </a:pPr>
            <a:r>
              <a:rPr lang="en-US" altLang="zh-CN" sz="4400" dirty="0" smtClean="0">
                <a:solidFill>
                  <a:schemeClr val="accent1"/>
                </a:solidFill>
                <a:latin typeface="Arial Black" pitchFamily="34" charset="0"/>
              </a:rPr>
              <a:t>III.</a:t>
            </a:r>
            <a:r>
              <a:rPr lang="zh-CN" altLang="en-US" sz="4400" dirty="0" smtClean="0">
                <a:solidFill>
                  <a:schemeClr val="accent1"/>
                </a:solidFill>
                <a:latin typeface="Arial Black" pitchFamily="34" charset="0"/>
              </a:rPr>
              <a:t> </a:t>
            </a:r>
            <a:r>
              <a:rPr lang="en-US" altLang="zh-CN" sz="4400" dirty="0" smtClean="0">
                <a:solidFill>
                  <a:schemeClr val="accent1"/>
                </a:solidFill>
                <a:latin typeface="Arial Black" pitchFamily="34" charset="0"/>
              </a:rPr>
              <a:t>Result</a:t>
            </a:r>
            <a:endParaRPr lang="en-US" sz="3200" dirty="0">
              <a:latin typeface="Arial" panose="020B0604020202020204" pitchFamily="34" charset="0"/>
              <a:cs typeface="Arial" panose="020B0604020202020204" pitchFamily="34" charset="0"/>
            </a:endParaRPr>
          </a:p>
        </p:txBody>
      </p:sp>
      <p:sp>
        <p:nvSpPr>
          <p:cNvPr id="543" name="Text Box 357"/>
          <p:cNvSpPr txBox="1">
            <a:spLocks noChangeArrowheads="1"/>
          </p:cNvSpPr>
          <p:nvPr/>
        </p:nvSpPr>
        <p:spPr bwMode="auto">
          <a:xfrm>
            <a:off x="12614276" y="20116800"/>
            <a:ext cx="11464924" cy="1193220"/>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Our</a:t>
            </a:r>
            <a:r>
              <a:rPr lang="zh-CN" altLang="en-US" sz="2400" dirty="0" smtClean="0"/>
              <a:t> </a:t>
            </a:r>
            <a:r>
              <a:rPr lang="en-US" altLang="zh-CN" sz="2400" dirty="0" smtClean="0"/>
              <a:t>matching</a:t>
            </a:r>
            <a:r>
              <a:rPr lang="zh-CN" altLang="en-US" sz="2400" dirty="0" smtClean="0"/>
              <a:t> </a:t>
            </a:r>
            <a:r>
              <a:rPr lang="en-US" altLang="zh-CN" sz="2400" dirty="0" smtClean="0"/>
              <a:t>algorithm</a:t>
            </a:r>
            <a:r>
              <a:rPr lang="zh-CN" altLang="en-US" sz="2400" dirty="0" smtClean="0"/>
              <a:t> </a:t>
            </a:r>
            <a:r>
              <a:rPr lang="en-US" altLang="zh-CN" sz="2400" dirty="0" smtClean="0"/>
              <a:t>based</a:t>
            </a:r>
            <a:r>
              <a:rPr lang="zh-CN" altLang="en-US" sz="2400" dirty="0" smtClean="0"/>
              <a:t> </a:t>
            </a:r>
            <a:r>
              <a:rPr lang="en-US" altLang="zh-CN" sz="2400" dirty="0" smtClean="0"/>
              <a:t>on</a:t>
            </a:r>
            <a:r>
              <a:rPr lang="zh-CN" altLang="en-US" sz="2400" dirty="0" smtClean="0"/>
              <a:t> </a:t>
            </a:r>
            <a:r>
              <a:rPr lang="en-US" altLang="zh-CN" sz="2400" dirty="0" smtClean="0"/>
              <a:t>equation</a:t>
            </a:r>
            <a:r>
              <a:rPr lang="zh-CN" altLang="en-US" sz="2400" dirty="0" smtClean="0"/>
              <a:t> </a:t>
            </a:r>
            <a:r>
              <a:rPr lang="en-US" altLang="zh-CN" sz="2400" dirty="0" smtClean="0"/>
              <a:t>(1)</a:t>
            </a:r>
            <a:r>
              <a:rPr lang="zh-CN" altLang="en-US" sz="2400" dirty="0" smtClean="0"/>
              <a:t> </a:t>
            </a:r>
            <a:r>
              <a:rPr lang="en-US" altLang="zh-CN" sz="2400" dirty="0" smtClean="0"/>
              <a:t>can</a:t>
            </a:r>
            <a:r>
              <a:rPr lang="zh-CN" altLang="en-US" sz="2400" dirty="0" smtClean="0"/>
              <a:t> </a:t>
            </a:r>
            <a:r>
              <a:rPr lang="en-US" altLang="zh-CN" sz="2400" dirty="0" smtClean="0"/>
              <a:t>generate</a:t>
            </a:r>
            <a:r>
              <a:rPr lang="zh-CN" altLang="en-US" sz="2400" dirty="0" smtClean="0"/>
              <a:t> </a:t>
            </a:r>
            <a:r>
              <a:rPr lang="en-US" altLang="zh-CN" sz="2400" dirty="0" smtClean="0"/>
              <a:t>correct</a:t>
            </a:r>
            <a:r>
              <a:rPr lang="zh-CN" altLang="en-US" sz="2400" dirty="0" smtClean="0"/>
              <a:t> </a:t>
            </a:r>
            <a:r>
              <a:rPr lang="en-US" altLang="zh-CN" sz="2400" dirty="0" smtClean="0"/>
              <a:t>match</a:t>
            </a:r>
            <a:r>
              <a:rPr lang="zh-CN" altLang="en-US" sz="2400" dirty="0" smtClean="0"/>
              <a:t> </a:t>
            </a:r>
            <a:r>
              <a:rPr lang="en-US" altLang="zh-CN" sz="2400" dirty="0" smtClean="0"/>
              <a:t>between</a:t>
            </a:r>
            <a:r>
              <a:rPr lang="zh-CN" altLang="en-US" sz="2400" dirty="0" smtClean="0"/>
              <a:t> </a:t>
            </a:r>
            <a:r>
              <a:rPr lang="en-US" altLang="zh-CN" sz="2400" dirty="0" smtClean="0"/>
              <a:t>protein</a:t>
            </a:r>
            <a:r>
              <a:rPr lang="zh-CN" altLang="en-US" sz="2400" dirty="0" smtClean="0"/>
              <a:t> </a:t>
            </a:r>
            <a:r>
              <a:rPr lang="en-US" altLang="zh-CN" sz="2400" dirty="0" smtClean="0"/>
              <a:t>3D</a:t>
            </a:r>
            <a:r>
              <a:rPr lang="zh-CN" altLang="en-US" sz="2400" dirty="0" smtClean="0"/>
              <a:t> </a:t>
            </a:r>
            <a:r>
              <a:rPr lang="en-US" altLang="zh-CN" sz="2400" dirty="0" smtClean="0"/>
              <a:t>structure</a:t>
            </a:r>
            <a:r>
              <a:rPr lang="zh-CN" altLang="en-US" sz="2400" dirty="0" smtClean="0"/>
              <a:t> </a:t>
            </a:r>
            <a:r>
              <a:rPr lang="en-US" altLang="zh-CN" sz="2400" dirty="0" smtClean="0"/>
              <a:t>shown</a:t>
            </a:r>
            <a:r>
              <a:rPr lang="zh-CN" altLang="en-US" sz="2400" dirty="0" smtClean="0"/>
              <a:t> </a:t>
            </a:r>
            <a:r>
              <a:rPr lang="en-US" altLang="zh-CN" sz="2400" dirty="0" smtClean="0"/>
              <a:t>are</a:t>
            </a:r>
            <a:r>
              <a:rPr lang="zh-CN" altLang="en-US" sz="2400" dirty="0" smtClean="0"/>
              <a:t> </a:t>
            </a:r>
            <a:r>
              <a:rPr lang="en-US" altLang="zh-CN" sz="2400" dirty="0" smtClean="0"/>
              <a:t>the</a:t>
            </a:r>
            <a:r>
              <a:rPr lang="zh-CN" altLang="en-US" sz="2400" dirty="0" smtClean="0"/>
              <a:t> </a:t>
            </a:r>
            <a:r>
              <a:rPr lang="en-US" altLang="zh-CN" sz="2400" dirty="0" smtClean="0"/>
              <a:t>left</a:t>
            </a:r>
            <a:r>
              <a:rPr lang="zh-CN" altLang="en-US" sz="2400" dirty="0" smtClean="0"/>
              <a:t> </a:t>
            </a:r>
            <a:r>
              <a:rPr lang="en-US" altLang="zh-CN" sz="2400" dirty="0" smtClean="0"/>
              <a:t>where</a:t>
            </a:r>
            <a:r>
              <a:rPr lang="zh-CN" altLang="en-US" sz="2400" dirty="0" smtClean="0"/>
              <a:t> </a:t>
            </a:r>
            <a:r>
              <a:rPr lang="en-US" altLang="zh-CN" sz="2400" dirty="0" smtClean="0"/>
              <a:t>very</a:t>
            </a:r>
            <a:r>
              <a:rPr lang="zh-CN" altLang="en-US" sz="2400" dirty="0" smtClean="0"/>
              <a:t> </a:t>
            </a:r>
            <a:r>
              <a:rPr lang="en-US" altLang="zh-CN" sz="2400" dirty="0" smtClean="0"/>
              <a:t>similar</a:t>
            </a:r>
            <a:r>
              <a:rPr lang="zh-CN" altLang="en-US" sz="2400" dirty="0" smtClean="0"/>
              <a:t> </a:t>
            </a:r>
            <a:r>
              <a:rPr lang="en-US" altLang="zh-CN" sz="2400" dirty="0" smtClean="0"/>
              <a:t>structure</a:t>
            </a:r>
            <a:r>
              <a:rPr lang="zh-CN" altLang="en-US" sz="2400" dirty="0" smtClean="0"/>
              <a:t> </a:t>
            </a:r>
            <a:r>
              <a:rPr lang="en-US" altLang="zh-CN" sz="2400" dirty="0" smtClean="0"/>
              <a:t>has</a:t>
            </a:r>
            <a:r>
              <a:rPr lang="zh-CN" altLang="en-US" sz="2400" dirty="0" smtClean="0"/>
              <a:t> </a:t>
            </a:r>
            <a:r>
              <a:rPr lang="en-US" altLang="zh-CN" sz="2400" dirty="0" smtClean="0"/>
              <a:t>a</a:t>
            </a:r>
            <a:r>
              <a:rPr lang="zh-CN" altLang="en-US" sz="2400" dirty="0" smtClean="0"/>
              <a:t> </a:t>
            </a:r>
            <a:r>
              <a:rPr lang="en-US" altLang="zh-CN" sz="2400" dirty="0" smtClean="0"/>
              <a:t>very</a:t>
            </a:r>
            <a:r>
              <a:rPr lang="zh-CN" altLang="en-US" sz="2400" dirty="0" smtClean="0"/>
              <a:t> </a:t>
            </a:r>
            <a:r>
              <a:rPr lang="en-US" altLang="zh-CN" sz="2400" dirty="0" smtClean="0"/>
              <a:t>bright</a:t>
            </a:r>
            <a:r>
              <a:rPr lang="zh-CN" altLang="en-US" sz="2400" dirty="0" smtClean="0"/>
              <a:t> </a:t>
            </a:r>
            <a:r>
              <a:rPr lang="en-US" altLang="zh-CN" sz="2400" dirty="0" smtClean="0"/>
              <a:t>match:</a:t>
            </a:r>
            <a:endParaRPr lang="en-US" sz="2400" dirty="0"/>
          </a:p>
        </p:txBody>
      </p:sp>
      <p:pic>
        <p:nvPicPr>
          <p:cNvPr id="548" name="Picture 54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098031" y="21610260"/>
            <a:ext cx="4525476" cy="4858413"/>
          </a:xfrm>
          <a:prstGeom prst="rect">
            <a:avLst/>
          </a:prstGeom>
        </p:spPr>
      </p:pic>
      <p:sp>
        <p:nvSpPr>
          <p:cNvPr id="552" name="Text Box 365"/>
          <p:cNvSpPr txBox="1">
            <a:spLocks noChangeArrowheads="1"/>
          </p:cNvSpPr>
          <p:nvPr/>
        </p:nvSpPr>
        <p:spPr bwMode="auto">
          <a:xfrm>
            <a:off x="25298400" y="10896600"/>
            <a:ext cx="10134600"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altLang="zh-CN" sz="4400" dirty="0" smtClean="0">
                <a:solidFill>
                  <a:schemeClr val="accent1"/>
                </a:solidFill>
                <a:latin typeface="Arial Black" pitchFamily="34" charset="0"/>
              </a:rPr>
              <a:t>IV.</a:t>
            </a:r>
            <a:r>
              <a:rPr lang="zh-CN" altLang="en-US" sz="4400" dirty="0" smtClean="0">
                <a:solidFill>
                  <a:schemeClr val="accent1"/>
                </a:solidFill>
                <a:latin typeface="Arial Black" pitchFamily="34" charset="0"/>
              </a:rPr>
              <a:t> </a:t>
            </a:r>
            <a:r>
              <a:rPr lang="en-US" altLang="zh-CN" sz="4400" dirty="0" smtClean="0">
                <a:solidFill>
                  <a:schemeClr val="accent1"/>
                </a:solidFill>
                <a:latin typeface="Arial Black" pitchFamily="34" charset="0"/>
              </a:rPr>
              <a:t>Discussion</a:t>
            </a:r>
            <a:endParaRPr lang="en-US" sz="4400" dirty="0">
              <a:solidFill>
                <a:schemeClr val="accent1"/>
              </a:solidFill>
              <a:latin typeface="Arial Black" pitchFamily="34" charset="0"/>
            </a:endParaRPr>
          </a:p>
        </p:txBody>
      </p:sp>
      <p:sp>
        <p:nvSpPr>
          <p:cNvPr id="553" name="Text Box 357"/>
          <p:cNvSpPr txBox="1">
            <a:spLocks noChangeArrowheads="1"/>
          </p:cNvSpPr>
          <p:nvPr/>
        </p:nvSpPr>
        <p:spPr bwMode="auto">
          <a:xfrm>
            <a:off x="25298400" y="11811000"/>
            <a:ext cx="10322560" cy="2978324"/>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When</a:t>
            </a:r>
            <a:r>
              <a:rPr lang="zh-CN" altLang="en-US" sz="2400" dirty="0" smtClean="0"/>
              <a:t> </a:t>
            </a:r>
            <a:r>
              <a:rPr lang="en-US" altLang="zh-CN" sz="2400" dirty="0" smtClean="0"/>
              <a:t>trying</a:t>
            </a:r>
            <a:r>
              <a:rPr lang="zh-CN" altLang="en-US" sz="2400" dirty="0" smtClean="0"/>
              <a:t> </a:t>
            </a:r>
            <a:r>
              <a:rPr lang="en-US" altLang="zh-CN" sz="2400" dirty="0" smtClean="0"/>
              <a:t>to</a:t>
            </a:r>
            <a:r>
              <a:rPr lang="zh-CN" altLang="en-US" sz="2400" dirty="0" smtClean="0"/>
              <a:t> </a:t>
            </a:r>
            <a:r>
              <a:rPr lang="en-US" altLang="zh-CN" sz="2400" dirty="0" smtClean="0"/>
              <a:t>compare</a:t>
            </a:r>
            <a:r>
              <a:rPr lang="zh-CN" altLang="en-US" sz="2400" dirty="0" smtClean="0"/>
              <a:t> </a:t>
            </a:r>
            <a:r>
              <a:rPr lang="en-US" altLang="zh-CN" sz="2400" dirty="0" smtClean="0"/>
              <a:t>two</a:t>
            </a:r>
            <a:r>
              <a:rPr lang="zh-CN" altLang="en-US" sz="2400" dirty="0" smtClean="0"/>
              <a:t> </a:t>
            </a:r>
            <a:r>
              <a:rPr lang="en-US" altLang="zh-CN" sz="2400" dirty="0" smtClean="0"/>
              <a:t>proteins,</a:t>
            </a:r>
            <a:r>
              <a:rPr lang="zh-CN" altLang="en-US" sz="2400" dirty="0" smtClean="0"/>
              <a:t> </a:t>
            </a:r>
            <a:r>
              <a:rPr lang="en-US" altLang="zh-CN" sz="2400" dirty="0" smtClean="0"/>
              <a:t>we</a:t>
            </a:r>
            <a:r>
              <a:rPr lang="zh-CN" altLang="en-US" sz="2400" dirty="0" smtClean="0"/>
              <a:t> </a:t>
            </a:r>
            <a:r>
              <a:rPr lang="en-US" altLang="zh-CN" sz="2400" dirty="0" smtClean="0"/>
              <a:t>used</a:t>
            </a:r>
            <a:r>
              <a:rPr lang="zh-CN" altLang="en-US" sz="2400" dirty="0" smtClean="0"/>
              <a:t> </a:t>
            </a:r>
            <a:r>
              <a:rPr lang="en-US" altLang="zh-CN" sz="2400" dirty="0" smtClean="0"/>
              <a:t>an</a:t>
            </a:r>
            <a:r>
              <a:rPr lang="zh-CN" altLang="en-US" sz="2400" dirty="0" smtClean="0"/>
              <a:t> </a:t>
            </a:r>
            <a:r>
              <a:rPr lang="en-US" altLang="zh-CN" sz="2400" dirty="0" smtClean="0"/>
              <a:t>efficient</a:t>
            </a:r>
            <a:r>
              <a:rPr lang="zh-CN" altLang="en-US" sz="2400" dirty="0" smtClean="0"/>
              <a:t> </a:t>
            </a:r>
            <a:r>
              <a:rPr lang="en-US" altLang="zh-CN" sz="2400" dirty="0" smtClean="0"/>
              <a:t>graph</a:t>
            </a:r>
            <a:r>
              <a:rPr lang="zh-CN" altLang="en-US" sz="2400" dirty="0" smtClean="0"/>
              <a:t> </a:t>
            </a:r>
            <a:r>
              <a:rPr lang="en-US" altLang="zh-CN" sz="2400" dirty="0" smtClean="0"/>
              <a:t>matching</a:t>
            </a:r>
            <a:r>
              <a:rPr lang="zh-CN" altLang="en-US" sz="2400" dirty="0" smtClean="0"/>
              <a:t> </a:t>
            </a:r>
            <a:r>
              <a:rPr lang="en-US" altLang="zh-CN" sz="2400" dirty="0" smtClean="0"/>
              <a:t>algorithm</a:t>
            </a:r>
            <a:r>
              <a:rPr lang="zh-CN" altLang="en-US" sz="2400" dirty="0" smtClean="0"/>
              <a:t> </a:t>
            </a:r>
            <a:r>
              <a:rPr lang="en-US" altLang="zh-CN" sz="2400" dirty="0" smtClean="0"/>
              <a:t>developed</a:t>
            </a:r>
            <a:r>
              <a:rPr lang="zh-CN" altLang="en-US" sz="2400" dirty="0" smtClean="0"/>
              <a:t> </a:t>
            </a:r>
            <a:r>
              <a:rPr lang="en-US" altLang="zh-CN" sz="2400" dirty="0" smtClean="0"/>
              <a:t>by</a:t>
            </a:r>
            <a:r>
              <a:rPr lang="zh-CN" altLang="en-US" sz="2400" dirty="0" smtClean="0"/>
              <a:t> </a:t>
            </a:r>
            <a:r>
              <a:rPr lang="en-US" altLang="zh-CN" sz="2400" dirty="0">
                <a:solidFill>
                  <a:schemeClr val="accent6">
                    <a:lumMod val="75000"/>
                  </a:schemeClr>
                </a:solidFill>
              </a:rPr>
              <a:t>Gold</a:t>
            </a:r>
            <a:r>
              <a:rPr lang="zh-CN" altLang="en-US" sz="2400" dirty="0">
                <a:solidFill>
                  <a:schemeClr val="accent6">
                    <a:lumMod val="75000"/>
                  </a:schemeClr>
                </a:solidFill>
              </a:rPr>
              <a:t> </a:t>
            </a:r>
            <a:r>
              <a:rPr lang="en-US" altLang="zh-CN" sz="2400" dirty="0">
                <a:solidFill>
                  <a:schemeClr val="accent6">
                    <a:lumMod val="75000"/>
                  </a:schemeClr>
                </a:solidFill>
              </a:rPr>
              <a:t>and</a:t>
            </a:r>
            <a:r>
              <a:rPr lang="zh-CN" altLang="en-US" sz="2400" dirty="0">
                <a:solidFill>
                  <a:schemeClr val="accent6">
                    <a:lumMod val="75000"/>
                  </a:schemeClr>
                </a:solidFill>
              </a:rPr>
              <a:t> </a:t>
            </a:r>
            <a:r>
              <a:rPr lang="en-US" sz="2400" dirty="0" smtClean="0">
                <a:solidFill>
                  <a:schemeClr val="accent6">
                    <a:lumMod val="75000"/>
                  </a:schemeClr>
                </a:solidFill>
              </a:rPr>
              <a:t>Rangarajan</a:t>
            </a:r>
            <a:r>
              <a:rPr lang="zh-CN" altLang="en-US" sz="2400" dirty="0" smtClean="0">
                <a:solidFill>
                  <a:schemeClr val="accent6">
                    <a:lumMod val="75000"/>
                  </a:schemeClr>
                </a:solidFill>
              </a:rPr>
              <a:t> </a:t>
            </a:r>
            <a:r>
              <a:rPr lang="en-US" altLang="zh-CN" sz="2400" dirty="0" smtClean="0"/>
              <a:t>in</a:t>
            </a:r>
            <a:r>
              <a:rPr lang="zh-CN" altLang="en-US" sz="2400" dirty="0" smtClean="0"/>
              <a:t> </a:t>
            </a:r>
            <a:r>
              <a:rPr lang="en-US" altLang="zh-CN" sz="2400" dirty="0" smtClean="0"/>
              <a:t>1996.</a:t>
            </a:r>
            <a:r>
              <a:rPr lang="zh-CN" altLang="en-US" sz="2400" dirty="0" smtClean="0"/>
              <a:t> </a:t>
            </a:r>
            <a:r>
              <a:rPr lang="en-US" altLang="zh-CN" sz="2400" dirty="0" smtClean="0"/>
              <a:t>However,</a:t>
            </a:r>
            <a:r>
              <a:rPr lang="zh-CN" altLang="en-US" sz="2400" dirty="0" smtClean="0"/>
              <a:t> </a:t>
            </a:r>
            <a:r>
              <a:rPr lang="en-US" altLang="zh-CN" sz="2400" dirty="0" smtClean="0"/>
              <a:t>their</a:t>
            </a:r>
            <a:r>
              <a:rPr lang="zh-CN" altLang="en-US" sz="2400" dirty="0" smtClean="0"/>
              <a:t> </a:t>
            </a:r>
            <a:r>
              <a:rPr lang="en-US" altLang="zh-CN" sz="2400" dirty="0" smtClean="0"/>
              <a:t>algorithm</a:t>
            </a:r>
            <a:r>
              <a:rPr lang="zh-CN" altLang="en-US" sz="2400" dirty="0" smtClean="0"/>
              <a:t> </a:t>
            </a:r>
            <a:r>
              <a:rPr lang="en-US" altLang="zh-CN" sz="2400" dirty="0" smtClean="0"/>
              <a:t>does</a:t>
            </a:r>
            <a:r>
              <a:rPr lang="zh-CN" altLang="en-US" sz="2400" dirty="0" smtClean="0"/>
              <a:t> </a:t>
            </a:r>
            <a:r>
              <a:rPr lang="en-US" altLang="zh-CN" sz="2400" dirty="0" smtClean="0"/>
              <a:t>not</a:t>
            </a:r>
            <a:r>
              <a:rPr lang="zh-CN" altLang="en-US" sz="2400" dirty="0" smtClean="0"/>
              <a:t> </a:t>
            </a:r>
            <a:r>
              <a:rPr lang="en-US" altLang="zh-CN" sz="2400" dirty="0" smtClean="0"/>
              <a:t>work</a:t>
            </a:r>
            <a:r>
              <a:rPr lang="zh-CN" altLang="en-US" sz="2400" dirty="0" smtClean="0"/>
              <a:t> </a:t>
            </a:r>
            <a:r>
              <a:rPr lang="en-US" altLang="zh-CN" sz="2400" dirty="0" smtClean="0"/>
              <a:t>well</a:t>
            </a:r>
            <a:r>
              <a:rPr lang="zh-CN" altLang="en-US" sz="2400" dirty="0" smtClean="0"/>
              <a:t> </a:t>
            </a:r>
            <a:r>
              <a:rPr lang="en-US" altLang="zh-CN" sz="2400" dirty="0" smtClean="0"/>
              <a:t>enough</a:t>
            </a:r>
            <a:r>
              <a:rPr lang="zh-CN" altLang="en-US" sz="2400" dirty="0" smtClean="0"/>
              <a:t> </a:t>
            </a:r>
            <a:r>
              <a:rPr lang="en-US" altLang="zh-CN" sz="2400" dirty="0" smtClean="0"/>
              <a:t>for</a:t>
            </a:r>
            <a:r>
              <a:rPr lang="zh-CN" altLang="en-US" sz="2400" dirty="0" smtClean="0"/>
              <a:t> </a:t>
            </a:r>
            <a:r>
              <a:rPr lang="en-US" altLang="zh-CN" sz="2400" dirty="0" smtClean="0"/>
              <a:t>large</a:t>
            </a:r>
            <a:r>
              <a:rPr lang="zh-CN" altLang="en-US" sz="2400" dirty="0" smtClean="0"/>
              <a:t> </a:t>
            </a:r>
            <a:r>
              <a:rPr lang="en-US" altLang="zh-CN" sz="2400" dirty="0" smtClean="0"/>
              <a:t>graph</a:t>
            </a:r>
            <a:r>
              <a:rPr lang="zh-CN" altLang="en-US" sz="2400" dirty="0" smtClean="0"/>
              <a:t> </a:t>
            </a:r>
            <a:r>
              <a:rPr lang="en-US" altLang="zh-CN" sz="2400" dirty="0" smtClean="0"/>
              <a:t>like</a:t>
            </a:r>
            <a:r>
              <a:rPr lang="zh-CN" altLang="en-US" sz="2400" dirty="0" smtClean="0"/>
              <a:t> </a:t>
            </a:r>
            <a:r>
              <a:rPr lang="en-US" altLang="zh-CN" sz="2400" dirty="0" smtClean="0"/>
              <a:t>protein</a:t>
            </a:r>
            <a:r>
              <a:rPr lang="zh-CN" altLang="en-US" sz="2400" dirty="0" smtClean="0"/>
              <a:t> </a:t>
            </a:r>
            <a:r>
              <a:rPr lang="en-US" altLang="zh-CN" sz="2400" dirty="0" smtClean="0"/>
              <a:t>structure,</a:t>
            </a:r>
            <a:r>
              <a:rPr lang="zh-CN" altLang="en-US" sz="2400" dirty="0" smtClean="0"/>
              <a:t> </a:t>
            </a:r>
            <a:r>
              <a:rPr lang="en-US" altLang="zh-CN" sz="2400" dirty="0" smtClean="0"/>
              <a:t>so</a:t>
            </a:r>
            <a:r>
              <a:rPr lang="zh-CN" altLang="en-US" sz="2400" dirty="0" smtClean="0"/>
              <a:t> </a:t>
            </a:r>
            <a:r>
              <a:rPr lang="en-US" altLang="zh-CN" sz="2400" dirty="0" smtClean="0"/>
              <a:t>we</a:t>
            </a:r>
            <a:r>
              <a:rPr lang="zh-CN" altLang="en-US" sz="2400" dirty="0" smtClean="0"/>
              <a:t> </a:t>
            </a:r>
            <a:r>
              <a:rPr lang="en-US" altLang="zh-CN" sz="2400" dirty="0" smtClean="0"/>
              <a:t>make</a:t>
            </a:r>
            <a:r>
              <a:rPr lang="zh-CN" altLang="en-US" sz="2400" dirty="0" smtClean="0"/>
              <a:t> </a:t>
            </a:r>
            <a:r>
              <a:rPr lang="en-US" altLang="zh-CN" sz="2400" dirty="0" smtClean="0"/>
              <a:t>the</a:t>
            </a:r>
            <a:r>
              <a:rPr lang="zh-CN" altLang="en-US" sz="2400" dirty="0" smtClean="0"/>
              <a:t> </a:t>
            </a:r>
            <a:r>
              <a:rPr lang="en-US" altLang="zh-CN" sz="2400" dirty="0" smtClean="0"/>
              <a:t>following</a:t>
            </a:r>
            <a:r>
              <a:rPr lang="zh-CN" altLang="en-US" sz="2400" dirty="0" smtClean="0"/>
              <a:t> </a:t>
            </a:r>
            <a:r>
              <a:rPr lang="en-US" altLang="zh-CN" sz="2400" dirty="0" smtClean="0"/>
              <a:t>improvements</a:t>
            </a:r>
            <a:r>
              <a:rPr lang="zh-CN" altLang="en-US" sz="2400" dirty="0" smtClean="0"/>
              <a:t> </a:t>
            </a:r>
            <a:r>
              <a:rPr lang="en-US" altLang="zh-CN" sz="2400" dirty="0"/>
              <a:t>which</a:t>
            </a:r>
            <a:r>
              <a:rPr lang="zh-CN" altLang="en-US" sz="2400" dirty="0"/>
              <a:t> </a:t>
            </a:r>
            <a:r>
              <a:rPr lang="en-US" altLang="zh-CN" sz="2400" dirty="0"/>
              <a:t>gives</a:t>
            </a:r>
            <a:r>
              <a:rPr lang="zh-CN" altLang="en-US" sz="2400" dirty="0"/>
              <a:t> </a:t>
            </a:r>
            <a:r>
              <a:rPr lang="en-US" altLang="zh-CN" sz="2400" dirty="0"/>
              <a:t>us</a:t>
            </a:r>
            <a:r>
              <a:rPr lang="zh-CN" altLang="en-US" sz="2400" dirty="0"/>
              <a:t> </a:t>
            </a:r>
            <a:r>
              <a:rPr lang="en-US" altLang="zh-CN" sz="2400" dirty="0"/>
              <a:t>a</a:t>
            </a:r>
            <a:r>
              <a:rPr lang="zh-CN" altLang="en-US" sz="2400" dirty="0"/>
              <a:t> </a:t>
            </a:r>
            <a:r>
              <a:rPr lang="en-US" altLang="zh-CN" sz="2400" dirty="0"/>
              <a:t>significant</a:t>
            </a:r>
            <a:r>
              <a:rPr lang="zh-CN" altLang="en-US" sz="2400" dirty="0"/>
              <a:t> </a:t>
            </a:r>
            <a:r>
              <a:rPr lang="en-US" altLang="zh-CN" sz="2400" dirty="0"/>
              <a:t>performance</a:t>
            </a:r>
            <a:r>
              <a:rPr lang="zh-CN" altLang="en-US" sz="2400" dirty="0"/>
              <a:t> </a:t>
            </a:r>
            <a:r>
              <a:rPr lang="en-US" altLang="zh-CN" sz="2400" dirty="0"/>
              <a:t>boost</a:t>
            </a:r>
            <a:r>
              <a:rPr lang="zh-CN" altLang="en-US" sz="2400" dirty="0"/>
              <a:t> </a:t>
            </a:r>
            <a:r>
              <a:rPr lang="en-US" altLang="zh-CN" sz="2400" dirty="0"/>
              <a:t>for</a:t>
            </a:r>
            <a:r>
              <a:rPr lang="zh-CN" altLang="en-US" sz="2400" dirty="0"/>
              <a:t> </a:t>
            </a:r>
            <a:r>
              <a:rPr lang="en-US" altLang="zh-CN" sz="2400" dirty="0"/>
              <a:t>matching</a:t>
            </a:r>
            <a:r>
              <a:rPr lang="zh-CN" altLang="en-US" sz="2400" dirty="0"/>
              <a:t> </a:t>
            </a:r>
            <a:r>
              <a:rPr lang="en-US" altLang="zh-CN" sz="2400" dirty="0"/>
              <a:t>two</a:t>
            </a:r>
            <a:r>
              <a:rPr lang="zh-CN" altLang="en-US" sz="2400" dirty="0"/>
              <a:t> </a:t>
            </a:r>
            <a:r>
              <a:rPr lang="en-US" altLang="zh-CN" sz="2400" dirty="0"/>
              <a:t>proteins</a:t>
            </a:r>
            <a:r>
              <a:rPr lang="en-US" altLang="zh-CN" sz="2400" dirty="0" smtClean="0"/>
              <a:t>:</a:t>
            </a:r>
          </a:p>
          <a:p>
            <a:pPr>
              <a:spcBef>
                <a:spcPts val="600"/>
              </a:spcBef>
              <a:spcAft>
                <a:spcPts val="600"/>
              </a:spcAft>
            </a:pPr>
            <a:r>
              <a:rPr lang="en-US" altLang="zh-CN" sz="2400" dirty="0"/>
              <a:t>	</a:t>
            </a:r>
            <a:r>
              <a:rPr lang="en-US" altLang="zh-CN" sz="2400" dirty="0" smtClean="0">
                <a:solidFill>
                  <a:srgbClr val="00B0F0"/>
                </a:solidFill>
              </a:rPr>
              <a:t>1)</a:t>
            </a:r>
            <a:r>
              <a:rPr lang="zh-CN" altLang="en-US" sz="2400" dirty="0" smtClean="0">
                <a:solidFill>
                  <a:srgbClr val="00B0F0"/>
                </a:solidFill>
              </a:rPr>
              <a:t> </a:t>
            </a:r>
            <a:r>
              <a:rPr lang="en-US" altLang="zh-CN" sz="2400" dirty="0" smtClean="0">
                <a:solidFill>
                  <a:srgbClr val="00B0F0"/>
                </a:solidFill>
              </a:rPr>
              <a:t>introduce</a:t>
            </a:r>
            <a:r>
              <a:rPr lang="zh-CN" altLang="en-US" sz="2400" dirty="0" smtClean="0">
                <a:solidFill>
                  <a:srgbClr val="00B0F0"/>
                </a:solidFill>
              </a:rPr>
              <a:t> </a:t>
            </a:r>
            <a:r>
              <a:rPr lang="en-US" altLang="zh-CN" sz="2400" dirty="0" smtClean="0">
                <a:solidFill>
                  <a:srgbClr val="00B0F0"/>
                </a:solidFill>
              </a:rPr>
              <a:t>random</a:t>
            </a:r>
            <a:r>
              <a:rPr lang="zh-CN" altLang="en-US" sz="2400" dirty="0" smtClean="0">
                <a:solidFill>
                  <a:srgbClr val="00B0F0"/>
                </a:solidFill>
              </a:rPr>
              <a:t> </a:t>
            </a:r>
            <a:r>
              <a:rPr lang="en-US" altLang="zh-CN" sz="2400" dirty="0" smtClean="0">
                <a:solidFill>
                  <a:srgbClr val="00B0F0"/>
                </a:solidFill>
              </a:rPr>
              <a:t>noise</a:t>
            </a:r>
            <a:r>
              <a:rPr lang="zh-CN" altLang="en-US" sz="2400" dirty="0" smtClean="0">
                <a:solidFill>
                  <a:srgbClr val="00B0F0"/>
                </a:solidFill>
              </a:rPr>
              <a:t> </a:t>
            </a:r>
            <a:r>
              <a:rPr lang="en-US" altLang="zh-CN" sz="2400" dirty="0" smtClean="0">
                <a:solidFill>
                  <a:srgbClr val="00B0F0"/>
                </a:solidFill>
              </a:rPr>
              <a:t>to</a:t>
            </a:r>
            <a:r>
              <a:rPr lang="zh-CN" altLang="en-US" sz="2400" dirty="0" smtClean="0">
                <a:solidFill>
                  <a:srgbClr val="00B0F0"/>
                </a:solidFill>
              </a:rPr>
              <a:t> </a:t>
            </a:r>
            <a:r>
              <a:rPr lang="en-US" altLang="zh-CN" sz="2400" dirty="0" smtClean="0">
                <a:solidFill>
                  <a:srgbClr val="00B0F0"/>
                </a:solidFill>
              </a:rPr>
              <a:t>avoid</a:t>
            </a:r>
            <a:r>
              <a:rPr lang="zh-CN" altLang="en-US" sz="2400" dirty="0" smtClean="0">
                <a:solidFill>
                  <a:srgbClr val="00B0F0"/>
                </a:solidFill>
              </a:rPr>
              <a:t> </a:t>
            </a:r>
            <a:r>
              <a:rPr lang="en-US" altLang="zh-CN" sz="2400" dirty="0" smtClean="0">
                <a:solidFill>
                  <a:srgbClr val="00B0F0"/>
                </a:solidFill>
              </a:rPr>
              <a:t>suboptimal</a:t>
            </a:r>
            <a:r>
              <a:rPr lang="zh-CN" altLang="en-US" sz="2400" dirty="0" smtClean="0">
                <a:solidFill>
                  <a:srgbClr val="00B0F0"/>
                </a:solidFill>
              </a:rPr>
              <a:t> </a:t>
            </a:r>
            <a:r>
              <a:rPr lang="en-US" altLang="zh-CN" sz="2400" dirty="0" smtClean="0">
                <a:solidFill>
                  <a:srgbClr val="00B0F0"/>
                </a:solidFill>
              </a:rPr>
              <a:t>solution</a:t>
            </a:r>
          </a:p>
          <a:p>
            <a:pPr>
              <a:spcBef>
                <a:spcPts val="600"/>
              </a:spcBef>
              <a:spcAft>
                <a:spcPts val="600"/>
              </a:spcAft>
            </a:pPr>
            <a:r>
              <a:rPr lang="en-US" sz="2400" dirty="0">
                <a:solidFill>
                  <a:srgbClr val="00B0F0"/>
                </a:solidFill>
              </a:rPr>
              <a:t>	</a:t>
            </a:r>
            <a:r>
              <a:rPr lang="en-US" altLang="zh-CN" sz="2400" dirty="0" smtClean="0">
                <a:solidFill>
                  <a:srgbClr val="00B0F0"/>
                </a:solidFill>
              </a:rPr>
              <a:t>2)</a:t>
            </a:r>
            <a:r>
              <a:rPr lang="zh-CN" altLang="en-US" sz="2400" dirty="0" smtClean="0">
                <a:solidFill>
                  <a:srgbClr val="00B0F0"/>
                </a:solidFill>
              </a:rPr>
              <a:t> </a:t>
            </a:r>
            <a:r>
              <a:rPr lang="en-US" altLang="zh-CN" sz="2400" dirty="0" smtClean="0">
                <a:solidFill>
                  <a:srgbClr val="00B0F0"/>
                </a:solidFill>
              </a:rPr>
              <a:t>introduce</a:t>
            </a:r>
            <a:r>
              <a:rPr lang="zh-CN" altLang="en-US" sz="2400" dirty="0" smtClean="0">
                <a:solidFill>
                  <a:srgbClr val="00B0F0"/>
                </a:solidFill>
              </a:rPr>
              <a:t> </a:t>
            </a:r>
            <a:r>
              <a:rPr lang="en-US" altLang="zh-CN" sz="2400" dirty="0" smtClean="0">
                <a:solidFill>
                  <a:srgbClr val="00B0F0"/>
                </a:solidFill>
              </a:rPr>
              <a:t>a</a:t>
            </a:r>
            <a:r>
              <a:rPr lang="zh-CN" altLang="en-US" sz="2400" dirty="0" smtClean="0">
                <a:solidFill>
                  <a:srgbClr val="00B0F0"/>
                </a:solidFill>
              </a:rPr>
              <a:t> </a:t>
            </a:r>
            <a:r>
              <a:rPr lang="en-US" altLang="zh-CN" sz="2400" dirty="0" smtClean="0">
                <a:solidFill>
                  <a:srgbClr val="00B0F0"/>
                </a:solidFill>
              </a:rPr>
              <a:t>null</a:t>
            </a:r>
            <a:r>
              <a:rPr lang="zh-CN" altLang="en-US" sz="2400" dirty="0" smtClean="0">
                <a:solidFill>
                  <a:srgbClr val="00B0F0"/>
                </a:solidFill>
              </a:rPr>
              <a:t> </a:t>
            </a:r>
            <a:r>
              <a:rPr lang="en-US" altLang="zh-CN" sz="2400" dirty="0" smtClean="0">
                <a:solidFill>
                  <a:srgbClr val="00B0F0"/>
                </a:solidFill>
              </a:rPr>
              <a:t>network</a:t>
            </a:r>
            <a:r>
              <a:rPr lang="zh-CN" altLang="en-US" sz="2400" dirty="0" smtClean="0">
                <a:solidFill>
                  <a:srgbClr val="00B0F0"/>
                </a:solidFill>
              </a:rPr>
              <a:t> </a:t>
            </a:r>
            <a:r>
              <a:rPr lang="en-US" altLang="zh-CN" sz="2400" dirty="0" smtClean="0">
                <a:solidFill>
                  <a:srgbClr val="00B0F0"/>
                </a:solidFill>
              </a:rPr>
              <a:t>to</a:t>
            </a:r>
            <a:r>
              <a:rPr lang="zh-CN" altLang="en-US" sz="2400" dirty="0" smtClean="0">
                <a:solidFill>
                  <a:srgbClr val="00B0F0"/>
                </a:solidFill>
              </a:rPr>
              <a:t> </a:t>
            </a:r>
            <a:r>
              <a:rPr lang="en-US" altLang="zh-CN" sz="2400" dirty="0" smtClean="0">
                <a:solidFill>
                  <a:srgbClr val="00B0F0"/>
                </a:solidFill>
              </a:rPr>
              <a:t>match</a:t>
            </a:r>
            <a:r>
              <a:rPr lang="zh-CN" altLang="en-US" sz="2400" dirty="0" smtClean="0">
                <a:solidFill>
                  <a:srgbClr val="00B0F0"/>
                </a:solidFill>
              </a:rPr>
              <a:t> </a:t>
            </a:r>
            <a:r>
              <a:rPr lang="en-US" altLang="zh-CN" sz="2400" dirty="0" smtClean="0">
                <a:solidFill>
                  <a:srgbClr val="00B0F0"/>
                </a:solidFill>
              </a:rPr>
              <a:t>background</a:t>
            </a:r>
            <a:r>
              <a:rPr lang="zh-CN" altLang="en-US" sz="2400" dirty="0" smtClean="0">
                <a:solidFill>
                  <a:srgbClr val="00B0F0"/>
                </a:solidFill>
              </a:rPr>
              <a:t> </a:t>
            </a:r>
            <a:r>
              <a:rPr lang="en-US" altLang="zh-CN" sz="2400" dirty="0" smtClean="0">
                <a:solidFill>
                  <a:srgbClr val="00B0F0"/>
                </a:solidFill>
              </a:rPr>
              <a:t>noise</a:t>
            </a:r>
          </a:p>
        </p:txBody>
      </p:sp>
      <p:pic>
        <p:nvPicPr>
          <p:cNvPr id="554" name="Picture 55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7467245" y="14859000"/>
            <a:ext cx="5892030" cy="3723615"/>
          </a:xfrm>
          <a:prstGeom prst="rect">
            <a:avLst/>
          </a:prstGeom>
        </p:spPr>
      </p:pic>
      <p:sp>
        <p:nvSpPr>
          <p:cNvPr id="555" name="Text Box 357"/>
          <p:cNvSpPr txBox="1">
            <a:spLocks noChangeArrowheads="1"/>
          </p:cNvSpPr>
          <p:nvPr/>
        </p:nvSpPr>
        <p:spPr bwMode="auto">
          <a:xfrm>
            <a:off x="25319768" y="18669000"/>
            <a:ext cx="10322560" cy="5563647"/>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sz="2400" dirty="0" smtClean="0"/>
              <a:t>	</a:t>
            </a:r>
            <a:r>
              <a:rPr lang="en-US" altLang="zh-CN" sz="2400" dirty="0" smtClean="0"/>
              <a:t>Even</a:t>
            </a:r>
            <a:r>
              <a:rPr lang="zh-CN" altLang="en-US" sz="2400" dirty="0" smtClean="0"/>
              <a:t> </a:t>
            </a:r>
            <a:r>
              <a:rPr lang="en-US" altLang="zh-CN" sz="2400" dirty="0" smtClean="0"/>
              <a:t>though</a:t>
            </a:r>
            <a:r>
              <a:rPr lang="zh-CN" altLang="en-US" sz="2400" dirty="0" smtClean="0"/>
              <a:t> </a:t>
            </a:r>
            <a:r>
              <a:rPr lang="en-US" altLang="zh-CN" sz="2400" dirty="0" smtClean="0"/>
              <a:t>the</a:t>
            </a:r>
            <a:r>
              <a:rPr lang="zh-CN" altLang="en-US" sz="2400" dirty="0" smtClean="0"/>
              <a:t> </a:t>
            </a:r>
            <a:r>
              <a:rPr lang="en-US" altLang="zh-CN" sz="2400" dirty="0" smtClean="0"/>
              <a:t>reason</a:t>
            </a:r>
            <a:r>
              <a:rPr lang="zh-CN" altLang="en-US" sz="2400" dirty="0" smtClean="0"/>
              <a:t> </a:t>
            </a:r>
            <a:r>
              <a:rPr lang="en-US" altLang="zh-CN" sz="2400" dirty="0" smtClean="0"/>
              <a:t>we</a:t>
            </a:r>
            <a:r>
              <a:rPr lang="zh-CN" altLang="en-US" sz="2400" dirty="0" smtClean="0"/>
              <a:t> </a:t>
            </a:r>
            <a:r>
              <a:rPr lang="en-US" altLang="zh-CN" sz="2400" dirty="0" smtClean="0"/>
              <a:t>used</a:t>
            </a:r>
            <a:r>
              <a:rPr lang="zh-CN" altLang="en-US" sz="2400" dirty="0" smtClean="0"/>
              <a:t> </a:t>
            </a:r>
            <a:r>
              <a:rPr lang="en-US" altLang="zh-CN" sz="2400" dirty="0" smtClean="0"/>
              <a:t>the</a:t>
            </a:r>
            <a:r>
              <a:rPr lang="zh-CN" altLang="en-US" sz="2400" dirty="0" smtClean="0"/>
              <a:t> </a:t>
            </a:r>
            <a:r>
              <a:rPr lang="en-US" altLang="zh-CN" sz="2400" dirty="0" smtClean="0"/>
              <a:t>3D</a:t>
            </a:r>
            <a:r>
              <a:rPr lang="zh-CN" altLang="en-US" sz="2400" dirty="0" smtClean="0"/>
              <a:t> </a:t>
            </a:r>
            <a:r>
              <a:rPr lang="en-US" altLang="zh-CN" sz="2400" dirty="0" smtClean="0"/>
              <a:t>structure</a:t>
            </a:r>
            <a:r>
              <a:rPr lang="zh-CN" altLang="en-US" sz="2400" dirty="0" smtClean="0"/>
              <a:t> </a:t>
            </a:r>
            <a:r>
              <a:rPr lang="en-US" altLang="zh-CN" sz="2400" dirty="0" smtClean="0"/>
              <a:t>is</a:t>
            </a:r>
            <a:r>
              <a:rPr lang="zh-CN" altLang="en-US" sz="2400" dirty="0" smtClean="0"/>
              <a:t> </a:t>
            </a:r>
            <a:r>
              <a:rPr lang="en-US" altLang="zh-CN" sz="2400" dirty="0" smtClean="0"/>
              <a:t>to</a:t>
            </a:r>
            <a:r>
              <a:rPr lang="zh-CN" altLang="en-US" sz="2400" dirty="0" smtClean="0"/>
              <a:t> </a:t>
            </a:r>
            <a:r>
              <a:rPr lang="en-US" altLang="zh-CN" sz="2400" dirty="0" smtClean="0"/>
              <a:t>discover</a:t>
            </a:r>
            <a:r>
              <a:rPr lang="zh-CN" altLang="en-US" sz="2400" dirty="0" smtClean="0"/>
              <a:t> </a:t>
            </a:r>
            <a:r>
              <a:rPr lang="en-US" altLang="zh-CN" sz="2400" dirty="0" smtClean="0"/>
              <a:t>pattern</a:t>
            </a:r>
            <a:r>
              <a:rPr lang="zh-CN" altLang="en-US" sz="2400" dirty="0" smtClean="0"/>
              <a:t> </a:t>
            </a:r>
            <a:r>
              <a:rPr lang="en-US" altLang="zh-CN" sz="2400" dirty="0" smtClean="0"/>
              <a:t>hidden</a:t>
            </a:r>
            <a:r>
              <a:rPr lang="zh-CN" altLang="en-US" sz="2400" dirty="0" smtClean="0"/>
              <a:t> </a:t>
            </a:r>
            <a:r>
              <a:rPr lang="en-US" altLang="zh-CN" sz="2400" dirty="0" smtClean="0"/>
              <a:t>in</a:t>
            </a:r>
            <a:r>
              <a:rPr lang="zh-CN" altLang="en-US" sz="2400" dirty="0" smtClean="0"/>
              <a:t> </a:t>
            </a:r>
            <a:r>
              <a:rPr lang="en-US" altLang="zh-CN" sz="2400" dirty="0" smtClean="0"/>
              <a:t>the</a:t>
            </a:r>
            <a:r>
              <a:rPr lang="zh-CN" altLang="en-US" sz="2400" dirty="0" smtClean="0"/>
              <a:t> </a:t>
            </a:r>
            <a:r>
              <a:rPr lang="en-US" altLang="zh-CN" sz="2400" dirty="0" smtClean="0"/>
              <a:t>linear</a:t>
            </a:r>
            <a:r>
              <a:rPr lang="zh-CN" altLang="en-US" sz="2400" dirty="0" smtClean="0"/>
              <a:t> </a:t>
            </a:r>
            <a:r>
              <a:rPr lang="en-US" altLang="zh-CN" sz="2400" dirty="0" smtClean="0"/>
              <a:t>structure,</a:t>
            </a:r>
            <a:r>
              <a:rPr lang="zh-CN" altLang="en-US" sz="2400" dirty="0" smtClean="0"/>
              <a:t> </a:t>
            </a:r>
            <a:r>
              <a:rPr lang="en-US" altLang="zh-CN" sz="2400" dirty="0" smtClean="0"/>
              <a:t>we</a:t>
            </a:r>
            <a:r>
              <a:rPr lang="zh-CN" altLang="en-US" sz="2400" dirty="0" smtClean="0"/>
              <a:t> </a:t>
            </a:r>
            <a:r>
              <a:rPr lang="en-US" altLang="zh-CN" sz="2400" dirty="0" smtClean="0"/>
              <a:t>still</a:t>
            </a:r>
            <a:r>
              <a:rPr lang="zh-CN" altLang="en-US" sz="2400" dirty="0" smtClean="0"/>
              <a:t> </a:t>
            </a:r>
            <a:r>
              <a:rPr lang="en-US" altLang="zh-CN" sz="2400" dirty="0" smtClean="0"/>
              <a:t>introduced</a:t>
            </a:r>
            <a:r>
              <a:rPr lang="zh-CN" altLang="en-US" sz="2400" dirty="0" smtClean="0"/>
              <a:t> </a:t>
            </a:r>
            <a:r>
              <a:rPr lang="en-US" altLang="zh-CN" sz="2400" dirty="0" smtClean="0"/>
              <a:t>a</a:t>
            </a:r>
            <a:r>
              <a:rPr lang="zh-CN" altLang="en-US" sz="2400" dirty="0" smtClean="0"/>
              <a:t> </a:t>
            </a:r>
            <a:r>
              <a:rPr lang="en-US" altLang="zh-CN" sz="2400" dirty="0" smtClean="0"/>
              <a:t>linear</a:t>
            </a:r>
            <a:r>
              <a:rPr lang="zh-CN" altLang="en-US" sz="2400" dirty="0" smtClean="0"/>
              <a:t> </a:t>
            </a:r>
            <a:r>
              <a:rPr lang="en-US" altLang="zh-CN" sz="2400" dirty="0" smtClean="0"/>
              <a:t>match</a:t>
            </a:r>
            <a:r>
              <a:rPr lang="zh-CN" altLang="en-US" sz="2400" dirty="0" smtClean="0"/>
              <a:t> </a:t>
            </a:r>
            <a:r>
              <a:rPr lang="en-US" altLang="zh-CN" sz="2400" dirty="0" smtClean="0"/>
              <a:t>term</a:t>
            </a:r>
            <a:r>
              <a:rPr lang="zh-CN" altLang="en-US" sz="2400" dirty="0" smtClean="0"/>
              <a:t> </a:t>
            </a:r>
            <a:r>
              <a:rPr lang="en-US" altLang="zh-CN" sz="2400" dirty="0" smtClean="0"/>
              <a:t>shown</a:t>
            </a:r>
            <a:r>
              <a:rPr lang="zh-CN" altLang="en-US" sz="2400" dirty="0" smtClean="0"/>
              <a:t> </a:t>
            </a:r>
            <a:r>
              <a:rPr lang="en-US" altLang="zh-CN" sz="2400" dirty="0" smtClean="0"/>
              <a:t>in</a:t>
            </a:r>
            <a:r>
              <a:rPr lang="zh-CN" altLang="en-US" sz="2400" dirty="0" smtClean="0"/>
              <a:t> </a:t>
            </a:r>
            <a:r>
              <a:rPr lang="en-US" altLang="zh-CN" sz="2400" dirty="0" smtClean="0">
                <a:solidFill>
                  <a:srgbClr val="C00000"/>
                </a:solidFill>
              </a:rPr>
              <a:t>red</a:t>
            </a:r>
            <a:r>
              <a:rPr lang="zh-CN" altLang="en-US" sz="2400" dirty="0" smtClean="0"/>
              <a:t> </a:t>
            </a:r>
            <a:r>
              <a:rPr lang="en-US" altLang="zh-CN" sz="2400" dirty="0" smtClean="0"/>
              <a:t>for</a:t>
            </a:r>
            <a:r>
              <a:rPr lang="zh-CN" altLang="en-US" sz="2400" dirty="0" smtClean="0"/>
              <a:t> </a:t>
            </a:r>
            <a:r>
              <a:rPr lang="en-US" altLang="zh-CN" sz="2400" dirty="0" smtClean="0"/>
              <a:t>equation</a:t>
            </a:r>
            <a:r>
              <a:rPr lang="zh-CN" altLang="en-US" sz="2400" dirty="0" smtClean="0"/>
              <a:t> </a:t>
            </a:r>
            <a:r>
              <a:rPr lang="en-US" altLang="zh-CN" sz="2400" dirty="0" smtClean="0"/>
              <a:t>(1)</a:t>
            </a:r>
            <a:r>
              <a:rPr lang="zh-CN" altLang="en-US" sz="2400" dirty="0" smtClean="0"/>
              <a:t> </a:t>
            </a:r>
            <a:r>
              <a:rPr lang="en-US" altLang="zh-CN" sz="2400" dirty="0" smtClean="0"/>
              <a:t>since</a:t>
            </a:r>
            <a:r>
              <a:rPr lang="zh-CN" altLang="en-US" sz="2400" dirty="0" smtClean="0"/>
              <a:t> </a:t>
            </a:r>
            <a:r>
              <a:rPr lang="en-US" altLang="zh-CN" sz="2400" dirty="0" smtClean="0"/>
              <a:t>most</a:t>
            </a:r>
            <a:r>
              <a:rPr lang="zh-CN" altLang="en-US" sz="2400" dirty="0" smtClean="0"/>
              <a:t> </a:t>
            </a:r>
            <a:r>
              <a:rPr lang="en-US" altLang="zh-CN" sz="2400" dirty="0" smtClean="0"/>
              <a:t>of</a:t>
            </a:r>
            <a:r>
              <a:rPr lang="zh-CN" altLang="en-US" sz="2400" dirty="0"/>
              <a:t> </a:t>
            </a:r>
            <a:r>
              <a:rPr lang="en-US" altLang="zh-CN" sz="2400" dirty="0" smtClean="0"/>
              <a:t>the</a:t>
            </a:r>
            <a:r>
              <a:rPr lang="zh-CN" altLang="en-US" sz="2400" dirty="0" smtClean="0"/>
              <a:t> </a:t>
            </a:r>
            <a:r>
              <a:rPr lang="en-US" altLang="zh-CN" sz="2400" dirty="0" smtClean="0"/>
              <a:t>match</a:t>
            </a:r>
            <a:r>
              <a:rPr lang="zh-CN" altLang="en-US" sz="2400" dirty="0" smtClean="0"/>
              <a:t> </a:t>
            </a:r>
            <a:r>
              <a:rPr lang="en-US" altLang="zh-CN" sz="2400" dirty="0" smtClean="0"/>
              <a:t>will</a:t>
            </a:r>
            <a:r>
              <a:rPr lang="zh-CN" altLang="en-US" sz="2400" dirty="0" smtClean="0"/>
              <a:t> </a:t>
            </a:r>
            <a:r>
              <a:rPr lang="en-US" altLang="zh-CN" sz="2400" dirty="0" smtClean="0"/>
              <a:t>still</a:t>
            </a:r>
            <a:r>
              <a:rPr lang="zh-CN" altLang="en-US" sz="2400" dirty="0" smtClean="0"/>
              <a:t> </a:t>
            </a:r>
            <a:r>
              <a:rPr lang="en-US" altLang="zh-CN" sz="2400" dirty="0" smtClean="0"/>
              <a:t>be</a:t>
            </a:r>
            <a:r>
              <a:rPr lang="zh-CN" altLang="en-US" sz="2400" dirty="0" smtClean="0"/>
              <a:t> </a:t>
            </a:r>
            <a:r>
              <a:rPr lang="en-US" altLang="zh-CN" sz="2400" dirty="0" smtClean="0"/>
              <a:t>linear</a:t>
            </a:r>
            <a:r>
              <a:rPr lang="zh-CN" altLang="en-US" sz="2400" dirty="0" smtClean="0"/>
              <a:t> </a:t>
            </a:r>
            <a:r>
              <a:rPr lang="en-US" altLang="zh-CN" sz="2400" dirty="0" smtClean="0"/>
              <a:t>and</a:t>
            </a:r>
            <a:r>
              <a:rPr lang="zh-CN" altLang="en-US" sz="2400" dirty="0" smtClean="0"/>
              <a:t> </a:t>
            </a:r>
            <a:r>
              <a:rPr lang="en-US" altLang="zh-CN" sz="2400" dirty="0" smtClean="0"/>
              <a:t>the</a:t>
            </a:r>
            <a:r>
              <a:rPr lang="zh-CN" altLang="en-US" sz="2400" dirty="0" smtClean="0"/>
              <a:t> </a:t>
            </a:r>
            <a:r>
              <a:rPr lang="en-US" altLang="zh-CN" sz="2400" dirty="0" smtClean="0">
                <a:solidFill>
                  <a:srgbClr val="C00000"/>
                </a:solidFill>
              </a:rPr>
              <a:t>red</a:t>
            </a:r>
            <a:r>
              <a:rPr lang="zh-CN" altLang="en-US" sz="2400" dirty="0" smtClean="0"/>
              <a:t> </a:t>
            </a:r>
            <a:r>
              <a:rPr lang="en-US" altLang="zh-CN" sz="2400" dirty="0" smtClean="0"/>
              <a:t>term</a:t>
            </a:r>
            <a:r>
              <a:rPr lang="zh-CN" altLang="en-US" sz="2400" dirty="0" smtClean="0"/>
              <a:t> </a:t>
            </a:r>
            <a:r>
              <a:rPr lang="en-US" altLang="zh-CN" sz="2400" dirty="0" smtClean="0"/>
              <a:t>can</a:t>
            </a:r>
            <a:r>
              <a:rPr lang="zh-CN" altLang="en-US" sz="2400" dirty="0" smtClean="0"/>
              <a:t> </a:t>
            </a:r>
            <a:r>
              <a:rPr lang="en-US" altLang="zh-CN" sz="2400" dirty="0" smtClean="0"/>
              <a:t>give</a:t>
            </a:r>
            <a:r>
              <a:rPr lang="zh-CN" altLang="en-US" sz="2400" dirty="0" smtClean="0"/>
              <a:t> </a:t>
            </a:r>
            <a:r>
              <a:rPr lang="en-US" altLang="zh-CN" sz="2400" dirty="0" smtClean="0"/>
              <a:t>us</a:t>
            </a:r>
            <a:r>
              <a:rPr lang="zh-CN" altLang="en-US" sz="2400" dirty="0" smtClean="0"/>
              <a:t> </a:t>
            </a:r>
            <a:r>
              <a:rPr lang="en-US" altLang="zh-CN" sz="2400" dirty="0" smtClean="0"/>
              <a:t>a</a:t>
            </a:r>
            <a:r>
              <a:rPr lang="zh-CN" altLang="en-US" sz="2400" dirty="0" smtClean="0"/>
              <a:t> </a:t>
            </a:r>
            <a:r>
              <a:rPr lang="en-US" altLang="zh-CN" sz="2400" dirty="0" smtClean="0"/>
              <a:t>clearer</a:t>
            </a:r>
            <a:r>
              <a:rPr lang="zh-CN" altLang="en-US" sz="2400" dirty="0" smtClean="0"/>
              <a:t> </a:t>
            </a:r>
            <a:r>
              <a:rPr lang="en-US" altLang="zh-CN" sz="2400" dirty="0" smtClean="0"/>
              <a:t>and</a:t>
            </a:r>
            <a:r>
              <a:rPr lang="zh-CN" altLang="en-US" sz="2400" dirty="0" smtClean="0"/>
              <a:t> </a:t>
            </a:r>
            <a:r>
              <a:rPr lang="en-US" altLang="zh-CN" sz="2400" dirty="0" smtClean="0"/>
              <a:t>more</a:t>
            </a:r>
            <a:r>
              <a:rPr lang="zh-CN" altLang="en-US" sz="2400" dirty="0" smtClean="0"/>
              <a:t> </a:t>
            </a:r>
            <a:r>
              <a:rPr lang="en-US" altLang="zh-CN" sz="2400" dirty="0" smtClean="0"/>
              <a:t>feasible</a:t>
            </a:r>
            <a:r>
              <a:rPr lang="zh-CN" altLang="en-US" sz="2400" dirty="0" smtClean="0"/>
              <a:t> </a:t>
            </a:r>
            <a:r>
              <a:rPr lang="en-US" altLang="zh-CN" sz="2400" dirty="0" smtClean="0"/>
              <a:t>result.</a:t>
            </a:r>
          </a:p>
          <a:p>
            <a:pPr>
              <a:spcBef>
                <a:spcPts val="600"/>
              </a:spcBef>
              <a:spcAft>
                <a:spcPts val="600"/>
              </a:spcAft>
            </a:pPr>
            <a:r>
              <a:rPr lang="en-US" sz="2400" dirty="0"/>
              <a:t>	</a:t>
            </a:r>
            <a:r>
              <a:rPr lang="en-US" altLang="zh-CN" sz="2400" dirty="0" smtClean="0"/>
              <a:t>Currently,</a:t>
            </a:r>
            <a:r>
              <a:rPr lang="zh-CN" altLang="en-US" sz="2400" dirty="0" smtClean="0"/>
              <a:t> </a:t>
            </a:r>
            <a:r>
              <a:rPr lang="en-US" altLang="zh-CN" sz="2400" dirty="0" smtClean="0"/>
              <a:t>we</a:t>
            </a:r>
            <a:r>
              <a:rPr lang="zh-CN" altLang="en-US" sz="2400" dirty="0" smtClean="0"/>
              <a:t> </a:t>
            </a:r>
            <a:r>
              <a:rPr lang="en-US" altLang="zh-CN" sz="2400" dirty="0" smtClean="0"/>
              <a:t>are</a:t>
            </a:r>
            <a:r>
              <a:rPr lang="zh-CN" altLang="en-US" sz="2400" dirty="0" smtClean="0"/>
              <a:t> </a:t>
            </a:r>
            <a:r>
              <a:rPr lang="en-US" altLang="zh-CN" sz="2400" dirty="0" smtClean="0"/>
              <a:t>using</a:t>
            </a:r>
            <a:r>
              <a:rPr lang="zh-CN" altLang="en-US" sz="2400" dirty="0" smtClean="0"/>
              <a:t> </a:t>
            </a:r>
            <a:r>
              <a:rPr lang="en-US" altLang="zh-CN" sz="2400" dirty="0" smtClean="0"/>
              <a:t>a</a:t>
            </a:r>
            <a:r>
              <a:rPr lang="zh-CN" altLang="en-US" sz="2400" dirty="0" smtClean="0"/>
              <a:t> </a:t>
            </a:r>
            <a:r>
              <a:rPr lang="en-US" altLang="zh-CN" sz="2400" dirty="0" smtClean="0"/>
              <a:t>BLOSUM</a:t>
            </a:r>
            <a:r>
              <a:rPr lang="zh-CN" altLang="en-US" sz="2400" dirty="0" smtClean="0"/>
              <a:t> </a:t>
            </a:r>
            <a:r>
              <a:rPr lang="en-US" altLang="zh-CN" sz="2400" dirty="0" smtClean="0"/>
              <a:t>matrix</a:t>
            </a:r>
            <a:r>
              <a:rPr lang="zh-CN" altLang="en-US" sz="2400" dirty="0" smtClean="0"/>
              <a:t> </a:t>
            </a:r>
            <a:r>
              <a:rPr lang="en-US" altLang="zh-CN" sz="2400" dirty="0" smtClean="0"/>
              <a:t>to</a:t>
            </a:r>
            <a:r>
              <a:rPr lang="zh-CN" altLang="en-US" sz="2400" dirty="0" smtClean="0"/>
              <a:t> </a:t>
            </a:r>
            <a:r>
              <a:rPr lang="en-US" altLang="zh-CN" sz="2400" dirty="0" smtClean="0"/>
              <a:t>model</a:t>
            </a:r>
            <a:r>
              <a:rPr lang="zh-CN" altLang="en-US" sz="2400" dirty="0" smtClean="0"/>
              <a:t> </a:t>
            </a:r>
            <a:r>
              <a:rPr lang="en-US" altLang="zh-CN" sz="2400" dirty="0" smtClean="0"/>
              <a:t>the</a:t>
            </a:r>
            <a:r>
              <a:rPr lang="zh-CN" altLang="en-US" sz="2400" dirty="0" smtClean="0"/>
              <a:t> </a:t>
            </a:r>
            <a:r>
              <a:rPr lang="en-US" altLang="zh-CN" sz="2400" dirty="0" smtClean="0"/>
              <a:t>similarity</a:t>
            </a:r>
            <a:r>
              <a:rPr lang="zh-CN" altLang="en-US" sz="2400" dirty="0" smtClean="0"/>
              <a:t> </a:t>
            </a:r>
            <a:r>
              <a:rPr lang="en-US" altLang="zh-CN" sz="2400" dirty="0" smtClean="0"/>
              <a:t>between</a:t>
            </a:r>
            <a:r>
              <a:rPr lang="zh-CN" altLang="en-US" sz="2400" dirty="0" smtClean="0"/>
              <a:t> </a:t>
            </a:r>
            <a:r>
              <a:rPr lang="en-US" altLang="zh-CN" sz="2400" dirty="0" smtClean="0"/>
              <a:t>nodes</a:t>
            </a:r>
            <a:r>
              <a:rPr lang="zh-CN" altLang="en-US" sz="2400" dirty="0" smtClean="0"/>
              <a:t> </a:t>
            </a:r>
            <a:r>
              <a:rPr lang="en-US" altLang="zh-CN" sz="2400" dirty="0" smtClean="0"/>
              <a:t>(amino</a:t>
            </a:r>
            <a:r>
              <a:rPr lang="zh-CN" altLang="en-US" sz="2400" dirty="0" smtClean="0"/>
              <a:t> </a:t>
            </a:r>
            <a:r>
              <a:rPr lang="en-US" altLang="zh-CN" sz="2400" dirty="0" smtClean="0"/>
              <a:t>acids).</a:t>
            </a:r>
            <a:r>
              <a:rPr lang="zh-CN" altLang="en-US" sz="2400" dirty="0" smtClean="0"/>
              <a:t> </a:t>
            </a:r>
            <a:r>
              <a:rPr lang="en-US" altLang="zh-CN" sz="2400" dirty="0" smtClean="0"/>
              <a:t>However,</a:t>
            </a:r>
            <a:r>
              <a:rPr lang="zh-CN" altLang="en-US" sz="2400" dirty="0" smtClean="0"/>
              <a:t> </a:t>
            </a:r>
            <a:r>
              <a:rPr lang="en-US" altLang="zh-CN" sz="2400" dirty="0" smtClean="0"/>
              <a:t>such</a:t>
            </a:r>
            <a:r>
              <a:rPr lang="zh-CN" altLang="en-US" sz="2400" dirty="0" smtClean="0"/>
              <a:t> </a:t>
            </a:r>
            <a:r>
              <a:rPr lang="en-US" altLang="zh-CN" sz="2400" dirty="0" smtClean="0"/>
              <a:t>representation</a:t>
            </a:r>
            <a:r>
              <a:rPr lang="zh-CN" altLang="en-US" sz="2400" dirty="0" smtClean="0"/>
              <a:t> </a:t>
            </a:r>
            <a:r>
              <a:rPr lang="en-US" altLang="zh-CN" sz="2400" dirty="0" smtClean="0"/>
              <a:t>does</a:t>
            </a:r>
            <a:r>
              <a:rPr lang="zh-CN" altLang="en-US" sz="2400" dirty="0" smtClean="0"/>
              <a:t> </a:t>
            </a:r>
            <a:r>
              <a:rPr lang="en-US" altLang="zh-CN" sz="2400" dirty="0" smtClean="0"/>
              <a:t>not</a:t>
            </a:r>
            <a:r>
              <a:rPr lang="zh-CN" altLang="en-US" sz="2400" dirty="0" smtClean="0"/>
              <a:t> </a:t>
            </a:r>
            <a:r>
              <a:rPr lang="en-US" altLang="zh-CN" sz="2400" dirty="0" smtClean="0"/>
              <a:t>consider</a:t>
            </a:r>
            <a:r>
              <a:rPr lang="zh-CN" altLang="en-US" sz="2400" dirty="0" smtClean="0"/>
              <a:t> </a:t>
            </a:r>
            <a:r>
              <a:rPr lang="en-US" altLang="zh-CN" sz="2400" dirty="0" smtClean="0"/>
              <a:t>the</a:t>
            </a:r>
            <a:r>
              <a:rPr lang="zh-CN" altLang="en-US" sz="2400" dirty="0" smtClean="0"/>
              <a:t> </a:t>
            </a:r>
            <a:r>
              <a:rPr lang="en-US" altLang="zh-CN" sz="2400" dirty="0" smtClean="0"/>
              <a:t>neighboring</a:t>
            </a:r>
            <a:r>
              <a:rPr lang="zh-CN" altLang="en-US" sz="2400" dirty="0" smtClean="0"/>
              <a:t> </a:t>
            </a:r>
            <a:r>
              <a:rPr lang="en-US" altLang="zh-CN" sz="2400" dirty="0" smtClean="0"/>
              <a:t>amino</a:t>
            </a:r>
            <a:r>
              <a:rPr lang="zh-CN" altLang="en-US" sz="2400" dirty="0" smtClean="0"/>
              <a:t> </a:t>
            </a:r>
            <a:r>
              <a:rPr lang="en-US" altLang="zh-CN" sz="2400" dirty="0" smtClean="0"/>
              <a:t>acids,</a:t>
            </a:r>
            <a:r>
              <a:rPr lang="zh-CN" altLang="en-US" sz="2400" dirty="0" smtClean="0"/>
              <a:t> </a:t>
            </a:r>
            <a:r>
              <a:rPr lang="en-US" altLang="zh-CN" sz="2400" dirty="0" smtClean="0"/>
              <a:t>and</a:t>
            </a:r>
            <a:r>
              <a:rPr lang="zh-CN" altLang="en-US" sz="2400" dirty="0" smtClean="0"/>
              <a:t> </a:t>
            </a:r>
            <a:r>
              <a:rPr lang="en-US" altLang="zh-CN" sz="2400" dirty="0" smtClean="0"/>
              <a:t>therefore</a:t>
            </a:r>
            <a:r>
              <a:rPr lang="zh-CN" altLang="en-US" sz="2400" dirty="0" smtClean="0"/>
              <a:t> </a:t>
            </a:r>
            <a:r>
              <a:rPr lang="en-US" altLang="zh-CN" sz="2400" dirty="0" smtClean="0"/>
              <a:t>not</a:t>
            </a:r>
            <a:r>
              <a:rPr lang="zh-CN" altLang="en-US" sz="2400" dirty="0" smtClean="0"/>
              <a:t> </a:t>
            </a:r>
            <a:r>
              <a:rPr lang="en-US" altLang="zh-CN" sz="2400" dirty="0" smtClean="0"/>
              <a:t>the</a:t>
            </a:r>
            <a:r>
              <a:rPr lang="zh-CN" altLang="en-US" sz="2400" dirty="0" smtClean="0"/>
              <a:t> </a:t>
            </a:r>
            <a:r>
              <a:rPr lang="en-US" altLang="zh-CN" sz="2400" dirty="0" smtClean="0"/>
              <a:t>most</a:t>
            </a:r>
            <a:r>
              <a:rPr lang="zh-CN" altLang="en-US" sz="2400" dirty="0" smtClean="0"/>
              <a:t> </a:t>
            </a:r>
            <a:r>
              <a:rPr lang="en-US" altLang="zh-CN" sz="2400" dirty="0" smtClean="0"/>
              <a:t>accurate</a:t>
            </a:r>
            <a:r>
              <a:rPr lang="zh-CN" altLang="en-US" sz="2400" dirty="0" smtClean="0"/>
              <a:t> </a:t>
            </a:r>
            <a:r>
              <a:rPr lang="en-US" altLang="zh-CN" sz="2400" dirty="0" smtClean="0"/>
              <a:t>model</a:t>
            </a:r>
            <a:r>
              <a:rPr lang="zh-CN" altLang="en-US" sz="2400" dirty="0" smtClean="0"/>
              <a:t> </a:t>
            </a:r>
            <a:r>
              <a:rPr lang="en-US" altLang="zh-CN" sz="2400" dirty="0" smtClean="0"/>
              <a:t>for</a:t>
            </a:r>
            <a:r>
              <a:rPr lang="zh-CN" altLang="en-US" sz="2400" dirty="0" smtClean="0"/>
              <a:t> </a:t>
            </a:r>
            <a:r>
              <a:rPr lang="en-US" altLang="zh-CN" sz="2400" dirty="0" smtClean="0"/>
              <a:t>amino</a:t>
            </a:r>
            <a:r>
              <a:rPr lang="zh-CN" altLang="en-US" sz="2400" dirty="0" smtClean="0"/>
              <a:t> </a:t>
            </a:r>
            <a:r>
              <a:rPr lang="en-US" altLang="zh-CN" sz="2400" dirty="0" smtClean="0"/>
              <a:t>acid.</a:t>
            </a:r>
            <a:r>
              <a:rPr lang="zh-CN" altLang="en-US" sz="2400" dirty="0" smtClean="0"/>
              <a:t> </a:t>
            </a:r>
            <a:r>
              <a:rPr lang="en-US" altLang="zh-CN" sz="2400" dirty="0" smtClean="0"/>
              <a:t>While</a:t>
            </a:r>
            <a:r>
              <a:rPr lang="zh-CN" altLang="en-US" sz="2400" dirty="0" smtClean="0"/>
              <a:t> </a:t>
            </a:r>
            <a:r>
              <a:rPr lang="en-US" altLang="zh-CN" sz="2400" dirty="0" smtClean="0"/>
              <a:t>it</a:t>
            </a:r>
            <a:r>
              <a:rPr lang="zh-CN" altLang="en-US" sz="2400" dirty="0" smtClean="0"/>
              <a:t> </a:t>
            </a:r>
            <a:r>
              <a:rPr lang="en-US" altLang="zh-CN" sz="2400" dirty="0" smtClean="0"/>
              <a:t>is</a:t>
            </a:r>
            <a:r>
              <a:rPr lang="zh-CN" altLang="en-US" sz="2400" dirty="0" smtClean="0"/>
              <a:t> </a:t>
            </a:r>
            <a:r>
              <a:rPr lang="en-US" altLang="zh-CN" sz="2400" dirty="0" smtClean="0"/>
              <a:t>not</a:t>
            </a:r>
            <a:r>
              <a:rPr lang="zh-CN" altLang="en-US" sz="2400" dirty="0" smtClean="0"/>
              <a:t> </a:t>
            </a:r>
            <a:r>
              <a:rPr lang="en-US" altLang="zh-CN" sz="2400" dirty="0" smtClean="0"/>
              <a:t>reported</a:t>
            </a:r>
            <a:r>
              <a:rPr lang="zh-CN" altLang="en-US" sz="2400" dirty="0" smtClean="0"/>
              <a:t> </a:t>
            </a:r>
            <a:r>
              <a:rPr lang="en-US" altLang="zh-CN" sz="2400" dirty="0" smtClean="0"/>
              <a:t>here,</a:t>
            </a:r>
            <a:r>
              <a:rPr lang="zh-CN" altLang="en-US" sz="2400" dirty="0" smtClean="0"/>
              <a:t> </a:t>
            </a:r>
            <a:r>
              <a:rPr lang="en-US" altLang="zh-CN" sz="2400" dirty="0" smtClean="0"/>
              <a:t>we</a:t>
            </a:r>
            <a:r>
              <a:rPr lang="zh-CN" altLang="en-US" sz="2400" dirty="0" smtClean="0"/>
              <a:t> </a:t>
            </a:r>
            <a:r>
              <a:rPr lang="en-US" altLang="zh-CN" sz="2400" dirty="0" smtClean="0"/>
              <a:t>are</a:t>
            </a:r>
            <a:r>
              <a:rPr lang="zh-CN" altLang="en-US" sz="2400" dirty="0" smtClean="0"/>
              <a:t> </a:t>
            </a:r>
            <a:r>
              <a:rPr lang="en-US" altLang="zh-CN" sz="2400" dirty="0" smtClean="0"/>
              <a:t>working</a:t>
            </a:r>
            <a:r>
              <a:rPr lang="zh-CN" altLang="en-US" sz="2400" dirty="0" smtClean="0"/>
              <a:t> </a:t>
            </a:r>
            <a:r>
              <a:rPr lang="en-US" altLang="zh-CN" sz="2400" dirty="0" smtClean="0"/>
              <a:t>on</a:t>
            </a:r>
            <a:r>
              <a:rPr lang="zh-CN" altLang="en-US" sz="2400" dirty="0" smtClean="0"/>
              <a:t> </a:t>
            </a:r>
            <a:r>
              <a:rPr lang="en-US" altLang="zh-CN" sz="2400" dirty="0" smtClean="0"/>
              <a:t>a</a:t>
            </a:r>
            <a:r>
              <a:rPr lang="zh-CN" altLang="en-US" sz="2400" dirty="0" smtClean="0"/>
              <a:t> </a:t>
            </a:r>
            <a:r>
              <a:rPr lang="en-US" altLang="zh-CN" sz="2400" dirty="0" smtClean="0"/>
              <a:t>solution</a:t>
            </a:r>
            <a:r>
              <a:rPr lang="zh-CN" altLang="en-US" sz="2400" dirty="0" smtClean="0"/>
              <a:t> </a:t>
            </a:r>
            <a:r>
              <a:rPr lang="en-US" altLang="zh-CN" sz="2400" dirty="0" smtClean="0"/>
              <a:t>try</a:t>
            </a:r>
            <a:r>
              <a:rPr lang="zh-CN" altLang="en-US" sz="2400" dirty="0" smtClean="0"/>
              <a:t> </a:t>
            </a:r>
            <a:r>
              <a:rPr lang="en-US" altLang="zh-CN" sz="2400" dirty="0" smtClean="0"/>
              <a:t>to</a:t>
            </a:r>
            <a:r>
              <a:rPr lang="zh-CN" altLang="en-US" sz="2400" dirty="0" smtClean="0"/>
              <a:t> </a:t>
            </a:r>
            <a:r>
              <a:rPr lang="en-US" altLang="zh-CN" sz="2400" dirty="0" smtClean="0"/>
              <a:t>model</a:t>
            </a:r>
            <a:r>
              <a:rPr lang="zh-CN" altLang="en-US" sz="2400" dirty="0" smtClean="0"/>
              <a:t> </a:t>
            </a:r>
            <a:r>
              <a:rPr lang="en-US" altLang="zh-CN" sz="2400" dirty="0" smtClean="0"/>
              <a:t>the</a:t>
            </a:r>
            <a:r>
              <a:rPr lang="zh-CN" altLang="en-US" sz="2400" dirty="0" smtClean="0"/>
              <a:t> </a:t>
            </a:r>
            <a:r>
              <a:rPr lang="en-US" altLang="zh-CN" sz="2400" dirty="0" smtClean="0"/>
              <a:t>similarity</a:t>
            </a:r>
            <a:r>
              <a:rPr lang="zh-CN" altLang="en-US" sz="2400" dirty="0" smtClean="0"/>
              <a:t> </a:t>
            </a:r>
            <a:r>
              <a:rPr lang="en-US" altLang="zh-CN" sz="2400" dirty="0" smtClean="0"/>
              <a:t>between</a:t>
            </a:r>
            <a:r>
              <a:rPr lang="zh-CN" altLang="en-US" sz="2400" dirty="0" smtClean="0"/>
              <a:t> </a:t>
            </a:r>
            <a:r>
              <a:rPr lang="en-US" altLang="zh-CN" sz="2400" dirty="0" smtClean="0"/>
              <a:t>amino</a:t>
            </a:r>
            <a:r>
              <a:rPr lang="zh-CN" altLang="en-US" sz="2400" dirty="0" smtClean="0"/>
              <a:t> </a:t>
            </a:r>
            <a:r>
              <a:rPr lang="en-US" altLang="zh-CN" sz="2400" dirty="0" smtClean="0"/>
              <a:t>acids</a:t>
            </a:r>
            <a:r>
              <a:rPr lang="zh-CN" altLang="en-US" sz="2400" dirty="0" smtClean="0"/>
              <a:t> </a:t>
            </a:r>
            <a:r>
              <a:rPr lang="en-US" altLang="zh-CN" sz="2400" dirty="0" smtClean="0"/>
              <a:t>considering</a:t>
            </a:r>
            <a:r>
              <a:rPr lang="zh-CN" altLang="en-US" sz="2400" dirty="0" smtClean="0"/>
              <a:t> </a:t>
            </a:r>
            <a:r>
              <a:rPr lang="en-US" altLang="zh-CN" sz="2400" dirty="0" smtClean="0"/>
              <a:t>its</a:t>
            </a:r>
            <a:r>
              <a:rPr lang="zh-CN" altLang="en-US" sz="2400" dirty="0" smtClean="0"/>
              <a:t> </a:t>
            </a:r>
            <a:r>
              <a:rPr lang="en-US" altLang="zh-CN" sz="2400" dirty="0" smtClean="0"/>
              <a:t>local</a:t>
            </a:r>
            <a:r>
              <a:rPr lang="zh-CN" altLang="en-US" sz="2400" dirty="0" smtClean="0"/>
              <a:t> </a:t>
            </a:r>
            <a:r>
              <a:rPr lang="en-US" altLang="zh-CN" sz="2400" dirty="0" smtClean="0"/>
              <a:t>information,</a:t>
            </a:r>
            <a:r>
              <a:rPr lang="zh-CN" altLang="en-US" sz="2400" dirty="0" smtClean="0"/>
              <a:t> </a:t>
            </a:r>
            <a:r>
              <a:rPr lang="en-US" altLang="zh-CN" sz="2400" dirty="0" smtClean="0"/>
              <a:t>which</a:t>
            </a:r>
            <a:r>
              <a:rPr lang="zh-CN" altLang="en-US" sz="2400" dirty="0" smtClean="0"/>
              <a:t> </a:t>
            </a:r>
            <a:r>
              <a:rPr lang="en-US" altLang="zh-CN" sz="2400" dirty="0" smtClean="0"/>
              <a:t>can</a:t>
            </a:r>
            <a:r>
              <a:rPr lang="zh-CN" altLang="en-US" sz="2400" dirty="0" smtClean="0"/>
              <a:t> </a:t>
            </a:r>
            <a:r>
              <a:rPr lang="en-US" altLang="zh-CN" sz="2400" dirty="0" smtClean="0"/>
              <a:t>also</a:t>
            </a:r>
            <a:r>
              <a:rPr lang="zh-CN" altLang="en-US" sz="2400" dirty="0" smtClean="0"/>
              <a:t> </a:t>
            </a:r>
            <a:r>
              <a:rPr lang="en-US" altLang="zh-CN" sz="2400" dirty="0" smtClean="0"/>
              <a:t>be</a:t>
            </a:r>
            <a:r>
              <a:rPr lang="zh-CN" altLang="en-US" sz="2400" dirty="0" smtClean="0"/>
              <a:t> </a:t>
            </a:r>
            <a:r>
              <a:rPr lang="en-US" altLang="zh-CN" sz="2400" dirty="0" smtClean="0"/>
              <a:t>interesting</a:t>
            </a:r>
            <a:r>
              <a:rPr lang="zh-CN" altLang="en-US" sz="2400" dirty="0" smtClean="0"/>
              <a:t> </a:t>
            </a:r>
            <a:r>
              <a:rPr lang="en-US" altLang="zh-CN" sz="2400" dirty="0" smtClean="0"/>
              <a:t>for</a:t>
            </a:r>
            <a:r>
              <a:rPr lang="zh-CN" altLang="en-US" sz="2400" dirty="0" smtClean="0"/>
              <a:t> </a:t>
            </a:r>
            <a:r>
              <a:rPr lang="en-US" altLang="zh-CN" sz="2400" dirty="0" smtClean="0"/>
              <a:t>biologist</a:t>
            </a:r>
            <a:r>
              <a:rPr lang="zh-CN" altLang="en-US" sz="2400" dirty="0" smtClean="0"/>
              <a:t> </a:t>
            </a:r>
            <a:r>
              <a:rPr lang="en-US" altLang="zh-CN" sz="2400" dirty="0" smtClean="0"/>
              <a:t>investigating</a:t>
            </a:r>
            <a:r>
              <a:rPr lang="zh-CN" altLang="en-US" sz="2400" dirty="0" smtClean="0"/>
              <a:t> </a:t>
            </a:r>
            <a:r>
              <a:rPr lang="en-US" altLang="zh-CN" sz="2400" dirty="0" smtClean="0"/>
              <a:t>protein</a:t>
            </a:r>
            <a:r>
              <a:rPr lang="zh-CN" altLang="en-US" sz="2400" dirty="0" smtClean="0"/>
              <a:t> </a:t>
            </a:r>
            <a:r>
              <a:rPr lang="en-US" altLang="zh-CN" sz="2400" dirty="0" smtClean="0"/>
              <a:t>formation</a:t>
            </a:r>
          </a:p>
          <a:p>
            <a:pPr>
              <a:spcBef>
                <a:spcPts val="600"/>
              </a:spcBef>
              <a:spcAft>
                <a:spcPts val="600"/>
              </a:spcAft>
            </a:pPr>
            <a:r>
              <a:rPr lang="en-US" sz="2400" dirty="0" smtClean="0"/>
              <a:t>	</a:t>
            </a:r>
            <a:r>
              <a:rPr lang="en-US" altLang="zh-CN" sz="2400" dirty="0" smtClean="0"/>
              <a:t>For</a:t>
            </a:r>
            <a:r>
              <a:rPr lang="zh-CN" altLang="en-US" sz="2400" dirty="0" smtClean="0"/>
              <a:t> </a:t>
            </a:r>
            <a:r>
              <a:rPr lang="en-US" altLang="zh-CN" sz="2400" dirty="0" smtClean="0"/>
              <a:t>our</a:t>
            </a:r>
            <a:r>
              <a:rPr lang="zh-CN" altLang="en-US" sz="2400" dirty="0" smtClean="0"/>
              <a:t> </a:t>
            </a:r>
            <a:r>
              <a:rPr lang="en-US" altLang="zh-CN" sz="2400" dirty="0" smtClean="0"/>
              <a:t>next</a:t>
            </a:r>
            <a:r>
              <a:rPr lang="zh-CN" altLang="en-US" sz="2400" dirty="0" smtClean="0"/>
              <a:t> </a:t>
            </a:r>
            <a:r>
              <a:rPr lang="en-US" altLang="zh-CN" sz="2400" dirty="0" smtClean="0"/>
              <a:t>step,</a:t>
            </a:r>
            <a:r>
              <a:rPr lang="zh-CN" altLang="en-US" sz="2400" dirty="0" smtClean="0"/>
              <a:t> </a:t>
            </a:r>
            <a:r>
              <a:rPr lang="en-US" altLang="zh-CN" sz="2400" dirty="0" smtClean="0"/>
              <a:t>we</a:t>
            </a:r>
            <a:r>
              <a:rPr lang="zh-CN" altLang="en-US" sz="2400" dirty="0" smtClean="0"/>
              <a:t> </a:t>
            </a:r>
            <a:r>
              <a:rPr lang="en-US" altLang="zh-CN" sz="2400" dirty="0" smtClean="0"/>
              <a:t>would</a:t>
            </a:r>
            <a:r>
              <a:rPr lang="zh-CN" altLang="en-US" sz="2400" dirty="0" smtClean="0"/>
              <a:t> </a:t>
            </a:r>
            <a:r>
              <a:rPr lang="en-US" altLang="zh-CN" sz="2400" dirty="0" smtClean="0"/>
              <a:t>like</a:t>
            </a:r>
            <a:r>
              <a:rPr lang="zh-CN" altLang="en-US" sz="2400" dirty="0" smtClean="0"/>
              <a:t> </a:t>
            </a:r>
            <a:r>
              <a:rPr lang="en-US" altLang="zh-CN" sz="2400" dirty="0" smtClean="0"/>
              <a:t>to</a:t>
            </a:r>
            <a:r>
              <a:rPr lang="zh-CN" altLang="en-US" sz="2400" dirty="0" smtClean="0"/>
              <a:t> </a:t>
            </a:r>
            <a:r>
              <a:rPr lang="en-US" altLang="zh-CN" sz="2400" dirty="0" smtClean="0"/>
              <a:t>test</a:t>
            </a:r>
            <a:r>
              <a:rPr lang="zh-CN" altLang="en-US" sz="2400" dirty="0" smtClean="0"/>
              <a:t> </a:t>
            </a:r>
            <a:r>
              <a:rPr lang="en-US" altLang="zh-CN" sz="2400" dirty="0" smtClean="0"/>
              <a:t>the</a:t>
            </a:r>
            <a:r>
              <a:rPr lang="zh-CN" altLang="en-US" sz="2400" dirty="0" smtClean="0"/>
              <a:t> </a:t>
            </a:r>
            <a:r>
              <a:rPr lang="en-US" altLang="zh-CN" sz="2400" dirty="0" smtClean="0"/>
              <a:t>model</a:t>
            </a:r>
            <a:r>
              <a:rPr lang="zh-CN" altLang="en-US" sz="2400" dirty="0" smtClean="0"/>
              <a:t> </a:t>
            </a:r>
            <a:r>
              <a:rPr lang="en-US" altLang="zh-CN" sz="2400" dirty="0" smtClean="0"/>
              <a:t>on</a:t>
            </a:r>
            <a:r>
              <a:rPr lang="zh-CN" altLang="en-US" sz="2400" dirty="0" smtClean="0"/>
              <a:t> </a:t>
            </a:r>
            <a:r>
              <a:rPr lang="en-US" altLang="zh-CN" sz="2400" dirty="0" smtClean="0"/>
              <a:t>a</a:t>
            </a:r>
            <a:r>
              <a:rPr lang="zh-CN" altLang="en-US" sz="2400" dirty="0" smtClean="0"/>
              <a:t> </a:t>
            </a:r>
            <a:r>
              <a:rPr lang="en-US" altLang="zh-CN" sz="2400" dirty="0" smtClean="0"/>
              <a:t>more</a:t>
            </a:r>
            <a:r>
              <a:rPr lang="zh-CN" altLang="en-US" sz="2400" dirty="0" smtClean="0"/>
              <a:t> </a:t>
            </a:r>
            <a:r>
              <a:rPr lang="en-US" altLang="zh-CN" sz="2400" dirty="0" smtClean="0"/>
              <a:t>diverse</a:t>
            </a:r>
            <a:r>
              <a:rPr lang="zh-CN" altLang="en-US" sz="2400" dirty="0" smtClean="0"/>
              <a:t> </a:t>
            </a:r>
            <a:r>
              <a:rPr lang="en-US" altLang="zh-CN" sz="2400" dirty="0" smtClean="0"/>
              <a:t>data</a:t>
            </a:r>
            <a:r>
              <a:rPr lang="zh-CN" altLang="en-US" sz="2400" dirty="0" smtClean="0"/>
              <a:t> </a:t>
            </a:r>
            <a:r>
              <a:rPr lang="en-US" altLang="zh-CN" sz="2400" dirty="0" smtClean="0"/>
              <a:t>set</a:t>
            </a:r>
            <a:r>
              <a:rPr lang="zh-CN" altLang="en-US" sz="2400" dirty="0" smtClean="0"/>
              <a:t> </a:t>
            </a:r>
            <a:r>
              <a:rPr lang="en-US" altLang="zh-CN" sz="2400" dirty="0" smtClean="0"/>
              <a:t>in</a:t>
            </a:r>
            <a:r>
              <a:rPr lang="zh-CN" altLang="en-US" sz="2400" dirty="0" smtClean="0"/>
              <a:t> </a:t>
            </a:r>
            <a:r>
              <a:rPr lang="en-US" altLang="zh-CN" sz="2400" dirty="0" smtClean="0"/>
              <a:t>order</a:t>
            </a:r>
            <a:r>
              <a:rPr lang="zh-CN" altLang="en-US" sz="2400" dirty="0" smtClean="0"/>
              <a:t> </a:t>
            </a:r>
            <a:r>
              <a:rPr lang="en-US" altLang="zh-CN" sz="2400" dirty="0" smtClean="0"/>
              <a:t>to</a:t>
            </a:r>
            <a:r>
              <a:rPr lang="zh-CN" altLang="en-US" sz="2400" dirty="0" smtClean="0"/>
              <a:t> </a:t>
            </a:r>
            <a:r>
              <a:rPr lang="en-US" altLang="zh-CN" sz="2400" dirty="0" smtClean="0"/>
              <a:t>discover</a:t>
            </a:r>
            <a:r>
              <a:rPr lang="zh-CN" altLang="en-US" sz="2400" dirty="0" smtClean="0"/>
              <a:t> </a:t>
            </a:r>
            <a:r>
              <a:rPr lang="en-US" altLang="zh-CN" sz="2400" dirty="0" smtClean="0"/>
              <a:t>protein</a:t>
            </a:r>
            <a:r>
              <a:rPr lang="zh-CN" altLang="en-US" sz="2400" dirty="0" smtClean="0"/>
              <a:t> </a:t>
            </a:r>
            <a:r>
              <a:rPr lang="en-US" altLang="zh-CN" sz="2400" dirty="0" smtClean="0"/>
              <a:t>structure</a:t>
            </a:r>
            <a:r>
              <a:rPr lang="zh-CN" altLang="en-US" sz="2400" dirty="0" smtClean="0"/>
              <a:t> </a:t>
            </a:r>
            <a:r>
              <a:rPr lang="en-US" altLang="zh-CN" sz="2400" dirty="0" smtClean="0"/>
              <a:t>patterns</a:t>
            </a:r>
            <a:r>
              <a:rPr lang="zh-CN" altLang="en-US" sz="2400" dirty="0" smtClean="0"/>
              <a:t> </a:t>
            </a:r>
            <a:r>
              <a:rPr lang="en-US" altLang="zh-CN" sz="2400" dirty="0" smtClean="0"/>
              <a:t>that</a:t>
            </a:r>
            <a:r>
              <a:rPr lang="zh-CN" altLang="en-US" sz="2400" dirty="0" smtClean="0"/>
              <a:t> </a:t>
            </a:r>
            <a:r>
              <a:rPr lang="en-US" altLang="zh-CN" sz="2400" dirty="0" smtClean="0"/>
              <a:t>are</a:t>
            </a:r>
            <a:r>
              <a:rPr lang="zh-CN" altLang="en-US" sz="2400" dirty="0" smtClean="0"/>
              <a:t> </a:t>
            </a:r>
            <a:r>
              <a:rPr lang="en-US" altLang="zh-CN" sz="2400" dirty="0" smtClean="0"/>
              <a:t>finer</a:t>
            </a:r>
            <a:r>
              <a:rPr lang="zh-CN" altLang="en-US" sz="2400" dirty="0" smtClean="0"/>
              <a:t> </a:t>
            </a:r>
            <a:r>
              <a:rPr lang="en-US" altLang="zh-CN" sz="2400" dirty="0" smtClean="0"/>
              <a:t>than</a:t>
            </a:r>
            <a:r>
              <a:rPr lang="zh-CN" altLang="en-US" sz="2400" dirty="0" smtClean="0"/>
              <a:t> </a:t>
            </a:r>
            <a:r>
              <a:rPr lang="en-US" altLang="zh-CN" sz="2400" dirty="0" smtClean="0"/>
              <a:t>the</a:t>
            </a:r>
            <a:r>
              <a:rPr lang="zh-CN" altLang="en-US" sz="2400" dirty="0" smtClean="0"/>
              <a:t> </a:t>
            </a:r>
            <a:r>
              <a:rPr lang="en-US" altLang="zh-CN" sz="2400" dirty="0" smtClean="0"/>
              <a:t>domain</a:t>
            </a:r>
            <a:r>
              <a:rPr lang="zh-CN" altLang="en-US" sz="2400" dirty="0" smtClean="0"/>
              <a:t> </a:t>
            </a:r>
            <a:r>
              <a:rPr lang="en-US" altLang="zh-CN" sz="2400" dirty="0" smtClean="0"/>
              <a:t>pattern.</a:t>
            </a:r>
            <a:endParaRPr lang="en-US" sz="2400" dirty="0"/>
          </a:p>
        </p:txBody>
      </p:sp>
      <p:sp>
        <p:nvSpPr>
          <p:cNvPr id="556" name="Text Box 365"/>
          <p:cNvSpPr txBox="1">
            <a:spLocks noChangeArrowheads="1"/>
          </p:cNvSpPr>
          <p:nvPr/>
        </p:nvSpPr>
        <p:spPr bwMode="auto">
          <a:xfrm>
            <a:off x="25319768" y="24336994"/>
            <a:ext cx="10134600"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altLang="zh-CN" sz="4400" dirty="0" smtClean="0">
                <a:solidFill>
                  <a:schemeClr val="accent1"/>
                </a:solidFill>
                <a:latin typeface="Arial Black" pitchFamily="34" charset="0"/>
              </a:rPr>
              <a:t>V.</a:t>
            </a:r>
            <a:r>
              <a:rPr lang="zh-CN" altLang="en-US" sz="4400" dirty="0" smtClean="0">
                <a:solidFill>
                  <a:schemeClr val="accent1"/>
                </a:solidFill>
                <a:latin typeface="Arial Black" pitchFamily="34" charset="0"/>
              </a:rPr>
              <a:t> </a:t>
            </a:r>
            <a:r>
              <a:rPr lang="en-US" altLang="zh-CN" sz="4400" dirty="0" smtClean="0">
                <a:solidFill>
                  <a:schemeClr val="accent1"/>
                </a:solidFill>
                <a:latin typeface="Arial Black" pitchFamily="34" charset="0"/>
              </a:rPr>
              <a:t>Acknowledgement</a:t>
            </a:r>
            <a:r>
              <a:rPr lang="zh-CN" altLang="en-US" sz="4400" dirty="0" smtClean="0">
                <a:solidFill>
                  <a:schemeClr val="accent1"/>
                </a:solidFill>
                <a:latin typeface="Arial Black" pitchFamily="34" charset="0"/>
              </a:rPr>
              <a:t> </a:t>
            </a:r>
            <a:r>
              <a:rPr lang="zh-CN" altLang="en-US" sz="4400" dirty="0" smtClean="0">
                <a:solidFill>
                  <a:schemeClr val="accent1"/>
                </a:solidFill>
                <a:latin typeface="Arial Black" pitchFamily="34" charset="0"/>
              </a:rPr>
              <a:t> </a:t>
            </a:r>
            <a:endParaRPr lang="en-US" sz="4400" dirty="0">
              <a:solidFill>
                <a:schemeClr val="accent1"/>
              </a:solidFill>
              <a:latin typeface="Arial Black" pitchFamily="34" charset="0"/>
            </a:endParaRPr>
          </a:p>
        </p:txBody>
      </p:sp>
      <p:sp>
        <p:nvSpPr>
          <p:cNvPr id="557" name="Text Box 357"/>
          <p:cNvSpPr txBox="1">
            <a:spLocks noChangeArrowheads="1"/>
          </p:cNvSpPr>
          <p:nvPr/>
        </p:nvSpPr>
        <p:spPr bwMode="auto">
          <a:xfrm>
            <a:off x="25262840" y="5236869"/>
            <a:ext cx="10322560" cy="1562552"/>
          </a:xfrm>
          <a:prstGeom prst="rect">
            <a:avLst/>
          </a:prstGeom>
          <a:noFill/>
          <a:ln w="9525">
            <a:noFill/>
            <a:miter lim="800000"/>
            <a:headEnd/>
            <a:tailEnd/>
          </a:ln>
        </p:spPr>
        <p:txBody>
          <a:bodyPr wrap="square" lIns="0" tIns="42200" rIns="84400" bIns="42200">
            <a:spAutoFit/>
          </a:bodyPr>
          <a:lstStyle/>
          <a:p>
            <a:pPr>
              <a:spcBef>
                <a:spcPts val="600"/>
              </a:spcBef>
              <a:spcAft>
                <a:spcPts val="600"/>
              </a:spcAft>
            </a:pPr>
            <a:r>
              <a:rPr lang="en-US" altLang="zh-CN" sz="2400" dirty="0" smtClean="0"/>
              <a:t>	When</a:t>
            </a:r>
            <a:r>
              <a:rPr lang="zh-CN" altLang="en-US" sz="2400" dirty="0" smtClean="0"/>
              <a:t> </a:t>
            </a:r>
            <a:r>
              <a:rPr lang="en-US" altLang="zh-CN" sz="2400" dirty="0" smtClean="0"/>
              <a:t>feeding</a:t>
            </a:r>
            <a:r>
              <a:rPr lang="zh-CN" altLang="en-US" sz="2400" dirty="0" smtClean="0"/>
              <a:t> </a:t>
            </a:r>
            <a:r>
              <a:rPr lang="en-US" altLang="zh-CN" sz="2400" dirty="0" smtClean="0"/>
              <a:t>in</a:t>
            </a:r>
            <a:r>
              <a:rPr lang="zh-CN" altLang="en-US" sz="2400" dirty="0" smtClean="0"/>
              <a:t> </a:t>
            </a:r>
            <a:r>
              <a:rPr lang="en-US" altLang="zh-CN" sz="2400" dirty="0" smtClean="0"/>
              <a:t>proteins</a:t>
            </a:r>
            <a:r>
              <a:rPr lang="zh-CN" altLang="en-US" sz="2400" dirty="0" smtClean="0"/>
              <a:t> </a:t>
            </a:r>
            <a:r>
              <a:rPr lang="en-US" altLang="zh-CN" sz="2400" dirty="0" smtClean="0"/>
              <a:t>with</a:t>
            </a:r>
            <a:r>
              <a:rPr lang="zh-CN" altLang="en-US" sz="2400" dirty="0" smtClean="0"/>
              <a:t> </a:t>
            </a:r>
            <a:r>
              <a:rPr lang="en-US" altLang="zh-CN" sz="2400" dirty="0" smtClean="0"/>
              <a:t>CH1</a:t>
            </a:r>
            <a:r>
              <a:rPr lang="zh-CN" altLang="en-US" sz="2400" dirty="0" smtClean="0"/>
              <a:t> </a:t>
            </a:r>
            <a:r>
              <a:rPr lang="en-US" altLang="zh-CN" sz="2400" dirty="0" smtClean="0"/>
              <a:t>domain,</a:t>
            </a:r>
            <a:r>
              <a:rPr lang="zh-CN" altLang="en-US" sz="2400" dirty="0" smtClean="0"/>
              <a:t> </a:t>
            </a:r>
            <a:r>
              <a:rPr lang="en-US" altLang="zh-CN" sz="2400" dirty="0"/>
              <a:t>t</a:t>
            </a:r>
            <a:r>
              <a:rPr lang="en-US" altLang="zh-CN" sz="2400" dirty="0" smtClean="0"/>
              <a:t>he</a:t>
            </a:r>
            <a:r>
              <a:rPr lang="zh-CN" altLang="en-US" sz="2400" dirty="0" smtClean="0"/>
              <a:t> </a:t>
            </a:r>
            <a:r>
              <a:rPr lang="en-US" altLang="zh-CN" sz="2400" dirty="0" smtClean="0"/>
              <a:t>trained</a:t>
            </a:r>
            <a:r>
              <a:rPr lang="zh-CN" altLang="en-US" sz="2400" dirty="0" smtClean="0"/>
              <a:t> </a:t>
            </a:r>
            <a:r>
              <a:rPr lang="en-US" altLang="zh-CN" sz="2400" dirty="0" smtClean="0"/>
              <a:t>components</a:t>
            </a:r>
            <a:r>
              <a:rPr lang="zh-CN" altLang="en-US" sz="2400" dirty="0" smtClean="0"/>
              <a:t> </a:t>
            </a:r>
            <a:r>
              <a:rPr lang="en-US" altLang="zh-CN" sz="2400" dirty="0" smtClean="0"/>
              <a:t>ARGs</a:t>
            </a:r>
            <a:r>
              <a:rPr lang="zh-CN" altLang="en-US" sz="2400" dirty="0" smtClean="0"/>
              <a:t> </a:t>
            </a:r>
            <a:r>
              <a:rPr lang="en-US" altLang="zh-CN" sz="2400" dirty="0" smtClean="0"/>
              <a:t>successfully</a:t>
            </a:r>
            <a:r>
              <a:rPr lang="zh-CN" altLang="en-US" sz="2400" dirty="0" smtClean="0"/>
              <a:t> </a:t>
            </a:r>
            <a:r>
              <a:rPr lang="en-US" altLang="zh-CN" sz="2400" dirty="0" smtClean="0"/>
              <a:t>capture</a:t>
            </a:r>
            <a:r>
              <a:rPr lang="zh-CN" altLang="en-US" sz="2400" dirty="0" smtClean="0"/>
              <a:t> </a:t>
            </a:r>
            <a:r>
              <a:rPr lang="en-US" altLang="zh-CN" sz="2400" dirty="0" smtClean="0"/>
              <a:t>the</a:t>
            </a:r>
            <a:r>
              <a:rPr lang="zh-CN" altLang="en-US" sz="2400" dirty="0" smtClean="0"/>
              <a:t> </a:t>
            </a:r>
            <a:r>
              <a:rPr lang="en-US" altLang="zh-CN" sz="2400" dirty="0" smtClean="0"/>
              <a:t>CH1</a:t>
            </a:r>
            <a:r>
              <a:rPr lang="zh-CN" altLang="en-US" sz="2400" dirty="0" smtClean="0"/>
              <a:t> </a:t>
            </a:r>
            <a:r>
              <a:rPr lang="en-US" altLang="zh-CN" sz="2400" dirty="0" smtClean="0"/>
              <a:t>domain</a:t>
            </a:r>
            <a:r>
              <a:rPr lang="zh-CN" altLang="en-US" sz="2400" dirty="0" smtClean="0"/>
              <a:t> </a:t>
            </a:r>
            <a:r>
              <a:rPr lang="en-US" altLang="zh-CN" sz="2400" dirty="0" smtClean="0"/>
              <a:t>pattern,</a:t>
            </a:r>
            <a:r>
              <a:rPr lang="zh-CN" altLang="en-US" sz="2400" dirty="0" smtClean="0"/>
              <a:t> </a:t>
            </a:r>
            <a:r>
              <a:rPr lang="en-US" altLang="zh-CN" sz="2400" dirty="0" smtClean="0"/>
              <a:t>and</a:t>
            </a:r>
            <a:r>
              <a:rPr lang="zh-CN" altLang="en-US" sz="2400" dirty="0" smtClean="0"/>
              <a:t> </a:t>
            </a:r>
            <a:r>
              <a:rPr lang="en-US" altLang="zh-CN" sz="2400" dirty="0" smtClean="0"/>
              <a:t>easily</a:t>
            </a:r>
            <a:r>
              <a:rPr lang="zh-CN" altLang="en-US" sz="2400" dirty="0" smtClean="0"/>
              <a:t> </a:t>
            </a:r>
            <a:r>
              <a:rPr lang="en-US" altLang="zh-CN" sz="2400" dirty="0" smtClean="0"/>
              <a:t>distinguished</a:t>
            </a:r>
            <a:r>
              <a:rPr lang="zh-CN" altLang="en-US" sz="2400" dirty="0" smtClean="0"/>
              <a:t> </a:t>
            </a:r>
            <a:r>
              <a:rPr lang="en-US" altLang="zh-CN" sz="2400" dirty="0" smtClean="0"/>
              <a:t>the</a:t>
            </a:r>
            <a:r>
              <a:rPr lang="zh-CN" altLang="en-US" sz="2400" dirty="0" smtClean="0"/>
              <a:t> </a:t>
            </a:r>
            <a:r>
              <a:rPr lang="en-US" altLang="zh-CN" sz="2400" dirty="0" smtClean="0"/>
              <a:t>CH1</a:t>
            </a:r>
            <a:r>
              <a:rPr lang="zh-CN" altLang="en-US" sz="2400" dirty="0" smtClean="0"/>
              <a:t> </a:t>
            </a:r>
            <a:r>
              <a:rPr lang="en-US" altLang="zh-CN" sz="2400" dirty="0" smtClean="0"/>
              <a:t>domain</a:t>
            </a:r>
            <a:r>
              <a:rPr lang="zh-CN" altLang="en-US" sz="2400" dirty="0" smtClean="0"/>
              <a:t> </a:t>
            </a:r>
            <a:r>
              <a:rPr lang="en-US" altLang="zh-CN" sz="2400" dirty="0" smtClean="0"/>
              <a:t>pattern</a:t>
            </a:r>
            <a:r>
              <a:rPr lang="zh-CN" altLang="en-US" sz="2400" dirty="0" smtClean="0"/>
              <a:t> </a:t>
            </a:r>
            <a:r>
              <a:rPr lang="en-US" altLang="zh-CN" sz="2400" dirty="0" smtClean="0"/>
              <a:t>from</a:t>
            </a:r>
            <a:r>
              <a:rPr lang="zh-CN" altLang="en-US" sz="2400" dirty="0" smtClean="0"/>
              <a:t> </a:t>
            </a:r>
            <a:r>
              <a:rPr lang="en-US" altLang="zh-CN" sz="2400" dirty="0" smtClean="0"/>
              <a:t>random</a:t>
            </a:r>
            <a:r>
              <a:rPr lang="zh-CN" altLang="en-US" sz="2400" dirty="0" smtClean="0"/>
              <a:t> </a:t>
            </a:r>
            <a:r>
              <a:rPr lang="en-US" altLang="zh-CN" sz="2400" dirty="0" smtClean="0"/>
              <a:t>protein</a:t>
            </a:r>
            <a:r>
              <a:rPr lang="zh-CN" altLang="en-US" sz="2400" dirty="0" smtClean="0"/>
              <a:t> </a:t>
            </a:r>
            <a:r>
              <a:rPr lang="en-US" altLang="zh-CN" sz="2400" dirty="0" err="1" smtClean="0"/>
              <a:t>patten</a:t>
            </a:r>
            <a:r>
              <a:rPr lang="zh-CN" altLang="en-US" sz="2400" dirty="0" smtClean="0"/>
              <a:t> </a:t>
            </a:r>
            <a:r>
              <a:rPr lang="en-US" altLang="zh-CN" sz="2400" dirty="0" smtClean="0"/>
              <a:t>even</a:t>
            </a:r>
            <a:r>
              <a:rPr lang="zh-CN" altLang="en-US" sz="2400" dirty="0" smtClean="0"/>
              <a:t> </a:t>
            </a:r>
            <a:r>
              <a:rPr lang="en-US" altLang="zh-CN" sz="2400" dirty="0" smtClean="0"/>
              <a:t>when</a:t>
            </a:r>
            <a:r>
              <a:rPr lang="zh-CN" altLang="en-US" sz="2400" dirty="0" smtClean="0"/>
              <a:t> </a:t>
            </a:r>
            <a:r>
              <a:rPr lang="en-US" altLang="zh-CN" sz="2400" dirty="0" smtClean="0"/>
              <a:t>the</a:t>
            </a:r>
            <a:r>
              <a:rPr lang="zh-CN" altLang="en-US" sz="2400" dirty="0" smtClean="0"/>
              <a:t> </a:t>
            </a:r>
            <a:r>
              <a:rPr lang="en-US" altLang="zh-CN" sz="2400" dirty="0" smtClean="0"/>
              <a:t>sequence</a:t>
            </a:r>
            <a:r>
              <a:rPr lang="zh-CN" altLang="en-US" sz="2400" dirty="0" smtClean="0"/>
              <a:t> </a:t>
            </a:r>
            <a:r>
              <a:rPr lang="en-US" altLang="zh-CN" sz="2400" dirty="0" smtClean="0"/>
              <a:t>is</a:t>
            </a:r>
            <a:r>
              <a:rPr lang="zh-CN" altLang="en-US" sz="2400" dirty="0" smtClean="0"/>
              <a:t> </a:t>
            </a:r>
            <a:r>
              <a:rPr lang="en-US" altLang="zh-CN" sz="2400" dirty="0" smtClean="0"/>
              <a:t>reversed,</a:t>
            </a:r>
            <a:r>
              <a:rPr lang="zh-CN" altLang="en-US" sz="2400" dirty="0" smtClean="0"/>
              <a:t> </a:t>
            </a:r>
            <a:r>
              <a:rPr lang="en-US" altLang="zh-CN" sz="2400" dirty="0" smtClean="0"/>
              <a:t>or</a:t>
            </a:r>
            <a:r>
              <a:rPr lang="zh-CN" altLang="en-US" sz="2400" dirty="0" smtClean="0"/>
              <a:t> </a:t>
            </a:r>
            <a:r>
              <a:rPr lang="en-US" altLang="zh-CN" sz="2400" dirty="0" smtClean="0"/>
              <a:t>partitioned</a:t>
            </a:r>
            <a:r>
              <a:rPr lang="zh-CN" altLang="en-US" sz="2400" dirty="0" smtClean="0"/>
              <a:t> </a:t>
            </a:r>
            <a:r>
              <a:rPr lang="en-US" altLang="zh-CN" sz="2400" dirty="0" smtClean="0"/>
              <a:t>into</a:t>
            </a:r>
            <a:r>
              <a:rPr lang="zh-CN" altLang="en-US" sz="2400" dirty="0" smtClean="0"/>
              <a:t> </a:t>
            </a:r>
            <a:r>
              <a:rPr lang="en-US" altLang="zh-CN" sz="2400" dirty="0" smtClean="0"/>
              <a:t>a</a:t>
            </a:r>
            <a:r>
              <a:rPr lang="zh-CN" altLang="en-US" sz="2400" dirty="0" smtClean="0"/>
              <a:t> </a:t>
            </a:r>
            <a:r>
              <a:rPr lang="en-US" altLang="zh-CN" sz="2400" dirty="0" smtClean="0"/>
              <a:t>different</a:t>
            </a:r>
            <a:r>
              <a:rPr lang="zh-CN" altLang="en-US" sz="2400" dirty="0" smtClean="0"/>
              <a:t> </a:t>
            </a:r>
            <a:r>
              <a:rPr lang="en-US" altLang="zh-CN" sz="2400" dirty="0" smtClean="0"/>
              <a:t>order:</a:t>
            </a:r>
            <a:endParaRPr lang="en-US" altLang="zh-CN" sz="2400" dirty="0" smtClean="0"/>
          </a:p>
        </p:txBody>
      </p:sp>
      <p:pic>
        <p:nvPicPr>
          <p:cNvPr id="558" name="Picture 55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583566" y="21655134"/>
            <a:ext cx="5048946" cy="4780277"/>
          </a:xfrm>
          <a:prstGeom prst="rect">
            <a:avLst/>
          </a:prstGeom>
        </p:spPr>
      </p:pic>
      <p:pic>
        <p:nvPicPr>
          <p:cNvPr id="559" name="Picture 55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337883" y="6885806"/>
            <a:ext cx="6108096" cy="38100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40">
      <a:dk1>
        <a:sysClr val="windowText" lastClr="000000"/>
      </a:dk1>
      <a:lt1>
        <a:sysClr val="window" lastClr="FFFFFF"/>
      </a:lt1>
      <a:dk2>
        <a:srgbClr val="1F497D"/>
      </a:dk2>
      <a:lt2>
        <a:srgbClr val="EEECE1"/>
      </a:lt2>
      <a:accent1>
        <a:srgbClr val="4F81BD"/>
      </a:accent1>
      <a:accent2>
        <a:srgbClr val="7F7F7F"/>
      </a:accent2>
      <a:accent3>
        <a:srgbClr val="31859B"/>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3466</TotalTime>
  <Words>108</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 Black</vt:lpstr>
      <vt:lpstr>Calibri</vt:lpstr>
      <vt:lpstr>Cambria Math</vt:lpstr>
      <vt:lpstr>Century Gothic</vt:lpstr>
      <vt:lpstr>宋体</vt:lpstr>
      <vt:lpstr>Arial</vt:lpstr>
      <vt:lpstr>Office Theme</vt:lpstr>
      <vt:lpstr>PowerPoint Presentation</vt:lpstr>
    </vt:vector>
  </TitlesOfParts>
  <Company>Buffalo State College</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Robin L. Foster</dc:creator>
  <cp:lastModifiedBy>Wesley Wei Qian</cp:lastModifiedBy>
  <cp:revision>267</cp:revision>
  <dcterms:created xsi:type="dcterms:W3CDTF">2005-03-16T15:57:41Z</dcterms:created>
  <dcterms:modified xsi:type="dcterms:W3CDTF">2017-04-06T06:42:14Z</dcterms:modified>
</cp:coreProperties>
</file>

<file path=docProps/thumbnail.jpeg>
</file>